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57" r:id="rId3"/>
    <p:sldId id="259" r:id="rId4"/>
    <p:sldId id="260" r:id="rId5"/>
    <p:sldId id="263" r:id="rId6"/>
    <p:sldId id="286" r:id="rId7"/>
    <p:sldId id="265" r:id="rId8"/>
    <p:sldId id="287" r:id="rId9"/>
    <p:sldId id="288" r:id="rId10"/>
    <p:sldId id="290" r:id="rId11"/>
    <p:sldId id="319" r:id="rId12"/>
    <p:sldId id="320" r:id="rId13"/>
    <p:sldId id="321" r:id="rId14"/>
    <p:sldId id="322" r:id="rId15"/>
    <p:sldId id="323" r:id="rId16"/>
    <p:sldId id="298" r:id="rId17"/>
    <p:sldId id="301" r:id="rId18"/>
    <p:sldId id="302" r:id="rId19"/>
    <p:sldId id="303" r:id="rId20"/>
    <p:sldId id="304" r:id="rId21"/>
    <p:sldId id="306" r:id="rId22"/>
    <p:sldId id="305" r:id="rId23"/>
    <p:sldId id="307" r:id="rId24"/>
    <p:sldId id="308" r:id="rId25"/>
    <p:sldId id="318" r:id="rId26"/>
    <p:sldId id="291" r:id="rId27"/>
    <p:sldId id="292" r:id="rId28"/>
    <p:sldId id="289" r:id="rId29"/>
    <p:sldId id="296" r:id="rId30"/>
    <p:sldId id="295" r:id="rId31"/>
    <p:sldId id="294" r:id="rId32"/>
    <p:sldId id="293" r:id="rId33"/>
    <p:sldId id="297" r:id="rId34"/>
    <p:sldId id="299" r:id="rId35"/>
    <p:sldId id="266" r:id="rId36"/>
    <p:sldId id="317" r:id="rId37"/>
    <p:sldId id="309" r:id="rId38"/>
    <p:sldId id="310" r:id="rId39"/>
    <p:sldId id="311" r:id="rId40"/>
    <p:sldId id="313" r:id="rId41"/>
    <p:sldId id="312" r:id="rId42"/>
    <p:sldId id="314" r:id="rId43"/>
    <p:sldId id="315" r:id="rId44"/>
    <p:sldId id="316" r:id="rId45"/>
    <p:sldId id="25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extLst>
      <p:ext uri="{19B8F6BF-5375-455C-9EA6-DF929625EA0E}">
        <p15:presenceInfo xmlns:p15="http://schemas.microsoft.com/office/powerpoint/2012/main" userId="hp"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4" autoAdjust="0"/>
    <p:restoredTop sz="77078" autoAdjust="0"/>
  </p:normalViewPr>
  <p:slideViewPr>
    <p:cSldViewPr>
      <p:cViewPr varScale="1">
        <p:scale>
          <a:sx n="82" d="100"/>
          <a:sy n="82" d="100"/>
        </p:scale>
        <p:origin x="1560" y="84"/>
      </p:cViewPr>
      <p:guideLst>
        <p:guide orient="horz" pos="2160"/>
        <p:guide pos="3840"/>
      </p:guideLst>
    </p:cSldViewPr>
  </p:slideViewPr>
  <p:outlineViewPr>
    <p:cViewPr>
      <p:scale>
        <a:sx n="33" d="100"/>
        <a:sy n="33" d="100"/>
      </p:scale>
      <p:origin x="0" y="-882"/>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78" d="100"/>
          <a:sy n="78" d="100"/>
        </p:scale>
        <p:origin x="334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7CE869-5531-85FA-B691-E6517712DD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01C8EF3-827E-0E43-5881-A1DD39109D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735AF3-3A57-4C76-BD86-98A5B2A66F00}" type="datetimeFigureOut">
              <a:rPr lang="en-US" smtClean="0"/>
              <a:t>1/18/2025</a:t>
            </a:fld>
            <a:endParaRPr lang="en-US"/>
          </a:p>
        </p:txBody>
      </p:sp>
      <p:sp>
        <p:nvSpPr>
          <p:cNvPr id="4" name="Footer Placeholder 3">
            <a:extLst>
              <a:ext uri="{FF2B5EF4-FFF2-40B4-BE49-F238E27FC236}">
                <a16:creationId xmlns:a16="http://schemas.microsoft.com/office/drawing/2014/main" id="{64C5AC64-FDB6-3EA1-A6BB-B707364F0DB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D50E8F2-8B3E-4B4B-F745-C3B2FF4987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48AB1C-F20E-4F77-BF90-445883B32C92}" type="slidenum">
              <a:rPr lang="en-US" smtClean="0"/>
              <a:t>‹#›</a:t>
            </a:fld>
            <a:endParaRPr lang="en-US"/>
          </a:p>
        </p:txBody>
      </p:sp>
    </p:spTree>
    <p:extLst>
      <p:ext uri="{BB962C8B-B14F-4D97-AF65-F5344CB8AC3E}">
        <p14:creationId xmlns:p14="http://schemas.microsoft.com/office/powerpoint/2010/main" val="30304075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328702-633C-4F70-8B53-8514E3E7250E}" type="datetimeFigureOut">
              <a:rPr lang="en-US" smtClean="0"/>
              <a:t>1/18/2025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490163-FAFD-47D6-BE4F-B2E71F8CC245}" type="slidenum">
              <a:rPr lang="en-US" smtClean="0"/>
              <a:t>‹#›</a:t>
            </a:fld>
            <a:endParaRPr lang="en-US"/>
          </a:p>
        </p:txBody>
      </p:sp>
    </p:spTree>
    <p:extLst>
      <p:ext uri="{BB962C8B-B14F-4D97-AF65-F5344CB8AC3E}">
        <p14:creationId xmlns:p14="http://schemas.microsoft.com/office/powerpoint/2010/main" val="10581893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vi-VN"/>
              <a:t>Kính thưa:</a:t>
            </a:r>
          </a:p>
          <a:p>
            <a:pPr>
              <a:buFont typeface="Arial" panose="020B0604020202020204" pitchFamily="34" charset="0"/>
              <a:buChar char="•"/>
            </a:pPr>
            <a:r>
              <a:rPr lang="vi-VN"/>
              <a:t>Quý thầy cô giáo,</a:t>
            </a:r>
          </a:p>
          <a:p>
            <a:pPr>
              <a:buFont typeface="Arial" panose="020B0604020202020204" pitchFamily="34" charset="0"/>
              <a:buChar char="•"/>
            </a:pPr>
            <a:r>
              <a:rPr lang="vi-VN"/>
              <a:t>Đại diện các doanh nghiệp,</a:t>
            </a:r>
          </a:p>
          <a:p>
            <a:r>
              <a:rPr lang="vi-VN"/>
              <a:t>Lời đầu tiên, em xin gửi lời chào trân trọng và lời cảm ơn chân thành đến hội đồng, các thầy cô, và đặc biệt là các quý vị đại diện doanh nghiệp đã dành thời gian quý báu để tham dự buổi bảo vệ tốt nghiệp của em hôm nay.</a:t>
            </a:r>
          </a:p>
          <a:p>
            <a:r>
              <a:rPr lang="vi-VN"/>
              <a:t>Em tên là </a:t>
            </a:r>
            <a:r>
              <a:rPr lang="en-US"/>
              <a:t>Nguyễn Ngọc Thắng</a:t>
            </a:r>
            <a:r>
              <a:rPr lang="vi-VN"/>
              <a:t>, sinh viên </a:t>
            </a:r>
            <a:r>
              <a:rPr lang="en-US"/>
              <a:t>lớp KTDT VA THCN2 k61 </a:t>
            </a:r>
            <a:r>
              <a:rPr lang="vi-VN"/>
              <a:t>Đề tài tốt nghiệp của em có tên là </a:t>
            </a:r>
          </a:p>
        </p:txBody>
      </p:sp>
      <p:sp>
        <p:nvSpPr>
          <p:cNvPr id="4" name="Slide Number Placeholder 3"/>
          <p:cNvSpPr>
            <a:spLocks noGrp="1"/>
          </p:cNvSpPr>
          <p:nvPr>
            <p:ph type="sldNum" sz="quarter" idx="10"/>
          </p:nvPr>
        </p:nvSpPr>
        <p:spPr/>
        <p:txBody>
          <a:bodyPr/>
          <a:lstStyle/>
          <a:p>
            <a:fld id="{3B490163-FAFD-47D6-BE4F-B2E71F8CC245}" type="slidenum">
              <a:rPr lang="en-US" smtClean="0"/>
              <a:t>1</a:t>
            </a:fld>
            <a:endParaRPr lang="en-US"/>
          </a:p>
        </p:txBody>
      </p:sp>
    </p:spTree>
    <p:extLst>
      <p:ext uri="{BB962C8B-B14F-4D97-AF65-F5344CB8AC3E}">
        <p14:creationId xmlns:p14="http://schemas.microsoft.com/office/powerpoint/2010/main" val="1412073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52EC9-080C-995F-0011-732A8A4A66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BFB3E-A958-5898-5D7F-CDF95E34913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D885CA-FDC0-D2A7-EBC7-75163358BB7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Mạch nguồn sử dụng IC AMS1117 5V và 3.3V là mạch hạ áp (buck), chuyển đổi từ nguồn đầu vào (thường là 7-12V) xuống các mức điện áp ổn định 5V và 3.3V để cấp nguồn cho hệ thống</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D6D54C37-54C6-E15F-9CD5-0A21376627F9}"/>
              </a:ext>
            </a:extLst>
          </p:cNvPr>
          <p:cNvSpPr>
            <a:spLocks noGrp="1"/>
          </p:cNvSpPr>
          <p:nvPr>
            <p:ph type="sldNum" sz="quarter" idx="10"/>
          </p:nvPr>
        </p:nvSpPr>
        <p:spPr/>
        <p:txBody>
          <a:bodyPr/>
          <a:lstStyle/>
          <a:p>
            <a:fld id="{3B490163-FAFD-47D6-BE4F-B2E71F8CC245}" type="slidenum">
              <a:rPr lang="en-US" smtClean="0"/>
              <a:t>10</a:t>
            </a:fld>
            <a:endParaRPr lang="en-US"/>
          </a:p>
        </p:txBody>
      </p:sp>
    </p:spTree>
    <p:extLst>
      <p:ext uri="{BB962C8B-B14F-4D97-AF65-F5344CB8AC3E}">
        <p14:creationId xmlns:p14="http://schemas.microsoft.com/office/powerpoint/2010/main" val="3673266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4C548-4076-D462-D995-9C91C4DE01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F60869-11F7-629B-FD13-DF6D7386A31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5DF6C3A-82F1-1188-3F10-F933A0300C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Mạch nguồn sử dụng IC AMS1117 5V và 3.3V là mạch hạ áp (buck), chuyển đổi từ nguồn đầu vào (thường là 7-12V) xuống các mức điện áp ổn định 5V và 3.3V để cấp nguồn cho hệ thống</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417795E4-22D6-C4F5-D7F4-5E05A1B30E00}"/>
              </a:ext>
            </a:extLst>
          </p:cNvPr>
          <p:cNvSpPr>
            <a:spLocks noGrp="1"/>
          </p:cNvSpPr>
          <p:nvPr>
            <p:ph type="sldNum" sz="quarter" idx="10"/>
          </p:nvPr>
        </p:nvSpPr>
        <p:spPr/>
        <p:txBody>
          <a:bodyPr/>
          <a:lstStyle/>
          <a:p>
            <a:fld id="{3B490163-FAFD-47D6-BE4F-B2E71F8CC245}" type="slidenum">
              <a:rPr lang="en-US" smtClean="0"/>
              <a:t>11</a:t>
            </a:fld>
            <a:endParaRPr lang="en-US"/>
          </a:p>
        </p:txBody>
      </p:sp>
    </p:spTree>
    <p:extLst>
      <p:ext uri="{BB962C8B-B14F-4D97-AF65-F5344CB8AC3E}">
        <p14:creationId xmlns:p14="http://schemas.microsoft.com/office/powerpoint/2010/main" val="1598561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767AA-A8CF-6508-C362-620D90DFE3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CBF8D4-6C93-12E5-9C6E-4D466E92826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0BDA916-FFD6-824E-F2FC-F57A0538E78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Mạch nguồn sử dụng IC AMS1117 5V và 3.3V là mạch hạ áp (buck), chuyển đổi từ nguồn đầu vào (thường là 7-12V) xuống các mức điện áp ổn định 5V và 3.3V để cấp nguồn cho hệ thống</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DE0EB4E4-FB94-8E72-0065-C0F9B9573003}"/>
              </a:ext>
            </a:extLst>
          </p:cNvPr>
          <p:cNvSpPr>
            <a:spLocks noGrp="1"/>
          </p:cNvSpPr>
          <p:nvPr>
            <p:ph type="sldNum" sz="quarter" idx="10"/>
          </p:nvPr>
        </p:nvSpPr>
        <p:spPr/>
        <p:txBody>
          <a:bodyPr/>
          <a:lstStyle/>
          <a:p>
            <a:fld id="{3B490163-FAFD-47D6-BE4F-B2E71F8CC245}" type="slidenum">
              <a:rPr lang="en-US" smtClean="0"/>
              <a:t>12</a:t>
            </a:fld>
            <a:endParaRPr lang="en-US"/>
          </a:p>
        </p:txBody>
      </p:sp>
    </p:spTree>
    <p:extLst>
      <p:ext uri="{BB962C8B-B14F-4D97-AF65-F5344CB8AC3E}">
        <p14:creationId xmlns:p14="http://schemas.microsoft.com/office/powerpoint/2010/main" val="2943431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22F31-B769-7CDC-246A-AC083F8AF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58F3ED-4D9E-EF54-1297-839F7B8BC247}"/>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3B2115-EDF6-9D6F-A7CB-27F6F79227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Mạch nguồn sử dụng IC AMS1117 5V và 3.3V là mạch hạ áp (buck), chuyển đổi từ nguồn đầu vào (thường là 7-12V) xuống các mức điện áp ổn định 5V và 3.3V để cấp nguồn cho hệ thống</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B2E004B2-2FC5-FF80-259C-824A99F43E56}"/>
              </a:ext>
            </a:extLst>
          </p:cNvPr>
          <p:cNvSpPr>
            <a:spLocks noGrp="1"/>
          </p:cNvSpPr>
          <p:nvPr>
            <p:ph type="sldNum" sz="quarter" idx="10"/>
          </p:nvPr>
        </p:nvSpPr>
        <p:spPr/>
        <p:txBody>
          <a:bodyPr/>
          <a:lstStyle/>
          <a:p>
            <a:fld id="{3B490163-FAFD-47D6-BE4F-B2E71F8CC245}" type="slidenum">
              <a:rPr lang="en-US" smtClean="0"/>
              <a:t>13</a:t>
            </a:fld>
            <a:endParaRPr lang="en-US"/>
          </a:p>
        </p:txBody>
      </p:sp>
    </p:spTree>
    <p:extLst>
      <p:ext uri="{BB962C8B-B14F-4D97-AF65-F5344CB8AC3E}">
        <p14:creationId xmlns:p14="http://schemas.microsoft.com/office/powerpoint/2010/main" val="1824206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12635-3041-0374-98B2-E5575ED6A2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EB5D52-3473-C371-8F08-CE408321F9C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1879F1-037F-10B1-5C48-4784B0174F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Mạch nguồn sử dụng IC AMS1117 5V và 3.3V là mạch hạ áp (buck), chuyển đổi từ nguồn đầu vào (thường là 7-12V) xuống các mức điện áp ổn định 5V và 3.3V để cấp nguồn cho hệ thống</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C4EB8290-486F-5C9E-69F9-BE6FFEC95B2A}"/>
              </a:ext>
            </a:extLst>
          </p:cNvPr>
          <p:cNvSpPr>
            <a:spLocks noGrp="1"/>
          </p:cNvSpPr>
          <p:nvPr>
            <p:ph type="sldNum" sz="quarter" idx="10"/>
          </p:nvPr>
        </p:nvSpPr>
        <p:spPr/>
        <p:txBody>
          <a:bodyPr/>
          <a:lstStyle/>
          <a:p>
            <a:fld id="{3B490163-FAFD-47D6-BE4F-B2E71F8CC245}" type="slidenum">
              <a:rPr lang="en-US" smtClean="0"/>
              <a:t>14</a:t>
            </a:fld>
            <a:endParaRPr lang="en-US"/>
          </a:p>
        </p:txBody>
      </p:sp>
    </p:spTree>
    <p:extLst>
      <p:ext uri="{BB962C8B-B14F-4D97-AF65-F5344CB8AC3E}">
        <p14:creationId xmlns:p14="http://schemas.microsoft.com/office/powerpoint/2010/main" val="189980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2C569-3CBE-961F-D446-362F5F609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9DFE9-657F-2260-040C-852A36FFCFF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E76F85A-99C4-52F1-1E80-65E30DAB81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Mạch nguồn sử dụng IC AMS1117 5V và 3.3V là mạch hạ áp (buck), chuyển đổi từ nguồn đầu vào (thường là 7-12V) xuống các mức điện áp ổn định 5V và 3.3V để cấp nguồn cho hệ thống</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3175A1A2-3FD1-D0DF-408F-679EDFDCF206}"/>
              </a:ext>
            </a:extLst>
          </p:cNvPr>
          <p:cNvSpPr>
            <a:spLocks noGrp="1"/>
          </p:cNvSpPr>
          <p:nvPr>
            <p:ph type="sldNum" sz="quarter" idx="10"/>
          </p:nvPr>
        </p:nvSpPr>
        <p:spPr/>
        <p:txBody>
          <a:bodyPr/>
          <a:lstStyle/>
          <a:p>
            <a:fld id="{3B490163-FAFD-47D6-BE4F-B2E71F8CC245}" type="slidenum">
              <a:rPr lang="en-US" smtClean="0"/>
              <a:t>15</a:t>
            </a:fld>
            <a:endParaRPr lang="en-US"/>
          </a:p>
        </p:txBody>
      </p:sp>
    </p:spTree>
    <p:extLst>
      <p:ext uri="{BB962C8B-B14F-4D97-AF65-F5344CB8AC3E}">
        <p14:creationId xmlns:p14="http://schemas.microsoft.com/office/powerpoint/2010/main" val="533353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0CDC0-3D8A-DF5C-6A53-999DAA1EC3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681A8E-3F97-42E9-F40C-29C10CE2456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5C16084-FD3F-1ADC-CD43-1FA44822ED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8064E2-56E7-A9B2-B6FA-AAE35ABF7959}"/>
              </a:ext>
            </a:extLst>
          </p:cNvPr>
          <p:cNvSpPr>
            <a:spLocks noGrp="1"/>
          </p:cNvSpPr>
          <p:nvPr>
            <p:ph type="sldNum" sz="quarter" idx="10"/>
          </p:nvPr>
        </p:nvSpPr>
        <p:spPr/>
        <p:txBody>
          <a:bodyPr/>
          <a:lstStyle/>
          <a:p>
            <a:fld id="{3B490163-FAFD-47D6-BE4F-B2E71F8CC245}" type="slidenum">
              <a:rPr lang="en-US" smtClean="0"/>
              <a:t>16</a:t>
            </a:fld>
            <a:endParaRPr lang="en-US"/>
          </a:p>
        </p:txBody>
      </p:sp>
    </p:spTree>
    <p:extLst>
      <p:ext uri="{BB962C8B-B14F-4D97-AF65-F5344CB8AC3E}">
        <p14:creationId xmlns:p14="http://schemas.microsoft.com/office/powerpoint/2010/main" val="856797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AB075-9408-0133-1BFA-249AD55A36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E6B988-2FE5-19DA-6DF6-CE24611BA31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C4F829C-468D-997C-BCD7-007E2F847B03}"/>
              </a:ext>
            </a:extLst>
          </p:cNvPr>
          <p:cNvSpPr>
            <a:spLocks noGrp="1"/>
          </p:cNvSpPr>
          <p:nvPr>
            <p:ph type="body" idx="1"/>
          </p:nvPr>
        </p:nvSpPr>
        <p:spPr/>
        <p:txBody>
          <a:bodyPr/>
          <a:lstStyle/>
          <a:p>
            <a:r>
              <a:rPr lang="en-US"/>
              <a:t>Nguyên lý hoạt động DHT11 chỉ sử dụng 1 dây để giao tiếp. Quá trình giao tiếp được chia làm 3 bước: đầu tiên là gửi yêu cầu đến cảm biến , tiếp đến cảm biến sẽ gửi xung phản hồi và sau đó nó bắt đầu gửi tổng cộng 40bit đến vi điều khiển.</a:t>
            </a:r>
            <a:br>
              <a:rPr lang="en-US"/>
            </a:br>
            <a:r>
              <a:rPr lang="en-US"/>
              <a:t>-</a:t>
            </a:r>
            <a:r>
              <a:rPr lang="vi-VN"/>
              <a:t>Dữ liệu trên bus đơn (Single-bus) ở trạng thái tự do sẽ có mức điện áp cao. Khi giao tiếp giữa MCU và DHT11 bắt đầu, chương trình trên MCU sẽ đặt mức điện áp của bus dữ liệu từ cao xuống thấp, và quá trình này phải kéo dài ít nhất 18ms để đảm bảo DHT nhận biết tín hiệu của MCU. Sau đó, MCU sẽ kéo điện áp lên mức cao và chờ 20-40µs để nhận phản hồi từ DHT.</a:t>
            </a:r>
            <a:endParaRPr lang="en-US"/>
          </a:p>
          <a:p>
            <a:r>
              <a:rPr lang="en-US"/>
              <a:t>-Khi DHT phát hiện tín hiệu khởi động, nó sẽ gửi một tín hiệu phản hồi mức điện áp thấp, kéo dài 80µs. </a:t>
            </a:r>
            <a:r>
              <a:rPr lang="vi-VN"/>
              <a:t>Sau đó, chương trình của DHT sẽ đặt mức điện áp trên bus dữ liệu từ thấp lên cao và duy trì trong 80µs để chuẩn bị cho việc gửi dữ liệu.</a:t>
            </a:r>
            <a:endParaRPr lang="en-US"/>
          </a:p>
        </p:txBody>
      </p:sp>
      <p:sp>
        <p:nvSpPr>
          <p:cNvPr id="4" name="Slide Number Placeholder 3">
            <a:extLst>
              <a:ext uri="{FF2B5EF4-FFF2-40B4-BE49-F238E27FC236}">
                <a16:creationId xmlns:a16="http://schemas.microsoft.com/office/drawing/2014/main" id="{42407616-CC77-B695-8814-79F38FF11686}"/>
              </a:ext>
            </a:extLst>
          </p:cNvPr>
          <p:cNvSpPr>
            <a:spLocks noGrp="1"/>
          </p:cNvSpPr>
          <p:nvPr>
            <p:ph type="sldNum" sz="quarter" idx="10"/>
          </p:nvPr>
        </p:nvSpPr>
        <p:spPr/>
        <p:txBody>
          <a:bodyPr/>
          <a:lstStyle/>
          <a:p>
            <a:fld id="{3B490163-FAFD-47D6-BE4F-B2E71F8CC245}" type="slidenum">
              <a:rPr lang="en-US" smtClean="0"/>
              <a:t>17</a:t>
            </a:fld>
            <a:endParaRPr lang="en-US"/>
          </a:p>
        </p:txBody>
      </p:sp>
    </p:spTree>
    <p:extLst>
      <p:ext uri="{BB962C8B-B14F-4D97-AF65-F5344CB8AC3E}">
        <p14:creationId xmlns:p14="http://schemas.microsoft.com/office/powerpoint/2010/main" val="3496351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BE34A-1ED3-65F3-16EF-C78A4CC462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5EDF99-B84C-21BD-787E-EB256DDF475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916FB28-2023-AD9F-2764-E30539441749}"/>
              </a:ext>
            </a:extLst>
          </p:cNvPr>
          <p:cNvSpPr>
            <a:spLocks noGrp="1"/>
          </p:cNvSpPr>
          <p:nvPr>
            <p:ph type="body" idx="1"/>
          </p:nvPr>
        </p:nvSpPr>
        <p:spPr/>
        <p:txBody>
          <a:bodyPr/>
          <a:lstStyle/>
          <a:p>
            <a:r>
              <a:rPr lang="vi-VN"/>
              <a:t>Khi DHT gửi dữ liệu đến MCU, mỗi bit dữ liệu bắt đầu bằng một xung điện áp thấp kéo dài 50µs. Độ dài của tín hiệu mức điện áp cao tiếp theo sẽ quyết định bit dữ liệu là "0" hay "1</a:t>
            </a:r>
            <a:r>
              <a:rPr lang="en-US"/>
              <a:t>.</a:t>
            </a:r>
          </a:p>
          <a:p>
            <a:r>
              <a:rPr lang="en-US"/>
              <a:t>Khung dữ liệu dài 40 bit , được chia làm 5 phần (byte), mỗi byte 8 bit , 8 bit đầu tiên là phần nguyên của độ ẩm</a:t>
            </a:r>
          </a:p>
        </p:txBody>
      </p:sp>
      <p:sp>
        <p:nvSpPr>
          <p:cNvPr id="4" name="Slide Number Placeholder 3">
            <a:extLst>
              <a:ext uri="{FF2B5EF4-FFF2-40B4-BE49-F238E27FC236}">
                <a16:creationId xmlns:a16="http://schemas.microsoft.com/office/drawing/2014/main" id="{3931D825-47C9-55B6-48B1-A9D3CF763589}"/>
              </a:ext>
            </a:extLst>
          </p:cNvPr>
          <p:cNvSpPr>
            <a:spLocks noGrp="1"/>
          </p:cNvSpPr>
          <p:nvPr>
            <p:ph type="sldNum" sz="quarter" idx="10"/>
          </p:nvPr>
        </p:nvSpPr>
        <p:spPr/>
        <p:txBody>
          <a:bodyPr/>
          <a:lstStyle/>
          <a:p>
            <a:fld id="{3B490163-FAFD-47D6-BE4F-B2E71F8CC245}" type="slidenum">
              <a:rPr lang="en-US" smtClean="0"/>
              <a:t>18</a:t>
            </a:fld>
            <a:endParaRPr lang="en-US"/>
          </a:p>
        </p:txBody>
      </p:sp>
    </p:spTree>
    <p:extLst>
      <p:ext uri="{BB962C8B-B14F-4D97-AF65-F5344CB8AC3E}">
        <p14:creationId xmlns:p14="http://schemas.microsoft.com/office/powerpoint/2010/main" val="1634345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13DFE-B1FF-822F-3555-51C915B83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8C55F-94EF-A294-3E8A-996C7D7BBA5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5AAB406-CE68-C815-6202-F8BBA052DBF2}"/>
              </a:ext>
            </a:extLst>
          </p:cNvPr>
          <p:cNvSpPr>
            <a:spLocks noGrp="1"/>
          </p:cNvSpPr>
          <p:nvPr>
            <p:ph type="body" idx="1"/>
          </p:nvPr>
        </p:nvSpPr>
        <p:spPr/>
        <p:txBody>
          <a:bodyPr/>
          <a:lstStyle/>
          <a:p>
            <a:r>
              <a:rPr lang="en-US"/>
              <a:t>Khung dữ liệu dài 40 bit </a:t>
            </a:r>
          </a:p>
        </p:txBody>
      </p:sp>
      <p:sp>
        <p:nvSpPr>
          <p:cNvPr id="4" name="Slide Number Placeholder 3">
            <a:extLst>
              <a:ext uri="{FF2B5EF4-FFF2-40B4-BE49-F238E27FC236}">
                <a16:creationId xmlns:a16="http://schemas.microsoft.com/office/drawing/2014/main" id="{CB604637-7372-1E24-CE15-5359D464CA7B}"/>
              </a:ext>
            </a:extLst>
          </p:cNvPr>
          <p:cNvSpPr>
            <a:spLocks noGrp="1"/>
          </p:cNvSpPr>
          <p:nvPr>
            <p:ph type="sldNum" sz="quarter" idx="10"/>
          </p:nvPr>
        </p:nvSpPr>
        <p:spPr/>
        <p:txBody>
          <a:bodyPr/>
          <a:lstStyle/>
          <a:p>
            <a:fld id="{3B490163-FAFD-47D6-BE4F-B2E71F8CC245}" type="slidenum">
              <a:rPr lang="en-US" smtClean="0"/>
              <a:t>19</a:t>
            </a:fld>
            <a:endParaRPr lang="en-US"/>
          </a:p>
        </p:txBody>
      </p:sp>
    </p:spTree>
    <p:extLst>
      <p:ext uri="{BB962C8B-B14F-4D97-AF65-F5344CB8AC3E}">
        <p14:creationId xmlns:p14="http://schemas.microsoft.com/office/powerpoint/2010/main" val="778849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490163-FAFD-47D6-BE4F-B2E71F8CC245}" type="slidenum">
              <a:rPr lang="en-US" smtClean="0"/>
              <a:t>2</a:t>
            </a:fld>
            <a:endParaRPr lang="en-US"/>
          </a:p>
        </p:txBody>
      </p:sp>
    </p:spTree>
    <p:extLst>
      <p:ext uri="{BB962C8B-B14F-4D97-AF65-F5344CB8AC3E}">
        <p14:creationId xmlns:p14="http://schemas.microsoft.com/office/powerpoint/2010/main" val="3723771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71383-E5F7-1EE1-54DA-D64CD39EFC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78EDED-597B-C118-0E2C-EA4BC170E5F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568896A-7211-5DD0-F954-9A44233FF7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972B9D-F120-61F9-40FB-AA682F8ED13C}"/>
              </a:ext>
            </a:extLst>
          </p:cNvPr>
          <p:cNvSpPr>
            <a:spLocks noGrp="1"/>
          </p:cNvSpPr>
          <p:nvPr>
            <p:ph type="sldNum" sz="quarter" idx="10"/>
          </p:nvPr>
        </p:nvSpPr>
        <p:spPr/>
        <p:txBody>
          <a:bodyPr/>
          <a:lstStyle/>
          <a:p>
            <a:fld id="{3B490163-FAFD-47D6-BE4F-B2E71F8CC245}" type="slidenum">
              <a:rPr lang="en-US" smtClean="0"/>
              <a:t>20</a:t>
            </a:fld>
            <a:endParaRPr lang="en-US"/>
          </a:p>
        </p:txBody>
      </p:sp>
    </p:spTree>
    <p:extLst>
      <p:ext uri="{BB962C8B-B14F-4D97-AF65-F5344CB8AC3E}">
        <p14:creationId xmlns:p14="http://schemas.microsoft.com/office/powerpoint/2010/main" val="3199134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62885-9BB9-D44C-C78D-FD53C0CCAE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6605B-04FC-C190-90C7-6A41A126F47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20EE4BF-7434-94A5-2135-ECDD0BE755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C07C1B-7C7A-70F3-308B-148BB978CE40}"/>
              </a:ext>
            </a:extLst>
          </p:cNvPr>
          <p:cNvSpPr>
            <a:spLocks noGrp="1"/>
          </p:cNvSpPr>
          <p:nvPr>
            <p:ph type="sldNum" sz="quarter" idx="10"/>
          </p:nvPr>
        </p:nvSpPr>
        <p:spPr/>
        <p:txBody>
          <a:bodyPr/>
          <a:lstStyle/>
          <a:p>
            <a:fld id="{3B490163-FAFD-47D6-BE4F-B2E71F8CC245}" type="slidenum">
              <a:rPr lang="en-US" smtClean="0"/>
              <a:t>21</a:t>
            </a:fld>
            <a:endParaRPr lang="en-US"/>
          </a:p>
        </p:txBody>
      </p:sp>
    </p:spTree>
    <p:extLst>
      <p:ext uri="{BB962C8B-B14F-4D97-AF65-F5344CB8AC3E}">
        <p14:creationId xmlns:p14="http://schemas.microsoft.com/office/powerpoint/2010/main" val="2876053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20F5D-AAA5-9C0E-803F-821570761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1EC51-8CF8-749F-FF0E-31C53DA84A9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79C9649-E2F0-6C54-3DB5-0F5F9D459E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A4EBB5-CBD6-BFF4-7D91-60BB6FAA5259}"/>
              </a:ext>
            </a:extLst>
          </p:cNvPr>
          <p:cNvSpPr>
            <a:spLocks noGrp="1"/>
          </p:cNvSpPr>
          <p:nvPr>
            <p:ph type="sldNum" sz="quarter" idx="10"/>
          </p:nvPr>
        </p:nvSpPr>
        <p:spPr/>
        <p:txBody>
          <a:bodyPr/>
          <a:lstStyle/>
          <a:p>
            <a:fld id="{3B490163-FAFD-47D6-BE4F-B2E71F8CC245}" type="slidenum">
              <a:rPr lang="en-US" smtClean="0"/>
              <a:t>22</a:t>
            </a:fld>
            <a:endParaRPr lang="en-US"/>
          </a:p>
        </p:txBody>
      </p:sp>
    </p:spTree>
    <p:extLst>
      <p:ext uri="{BB962C8B-B14F-4D97-AF65-F5344CB8AC3E}">
        <p14:creationId xmlns:p14="http://schemas.microsoft.com/office/powerpoint/2010/main" val="1782987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C083C-49F1-8370-41E9-E8E2B33E4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EA32AA-3A68-30CD-6A7D-190EED6840A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6BF471-4BFA-7F99-C0FB-BC23332243AA}"/>
              </a:ext>
            </a:extLst>
          </p:cNvPr>
          <p:cNvSpPr>
            <a:spLocks noGrp="1"/>
          </p:cNvSpPr>
          <p:nvPr>
            <p:ph type="body" idx="1"/>
          </p:nvPr>
        </p:nvSpPr>
        <p:spPr/>
        <p:txBody>
          <a:bodyPr/>
          <a:lstStyle/>
          <a:p>
            <a:r>
              <a:rPr lang="en-US">
                <a:effectLst/>
              </a:rPr>
              <a:t>VRL = analog_value*(5.0/1023.0); //Chuyển đổi giá trị analog sang điện áp </a:t>
            </a:r>
            <a:endParaRPr lang="en-US"/>
          </a:p>
        </p:txBody>
      </p:sp>
      <p:sp>
        <p:nvSpPr>
          <p:cNvPr id="4" name="Slide Number Placeholder 3">
            <a:extLst>
              <a:ext uri="{FF2B5EF4-FFF2-40B4-BE49-F238E27FC236}">
                <a16:creationId xmlns:a16="http://schemas.microsoft.com/office/drawing/2014/main" id="{B2D5A1D0-BF64-F441-1881-8B58CD12BD62}"/>
              </a:ext>
            </a:extLst>
          </p:cNvPr>
          <p:cNvSpPr>
            <a:spLocks noGrp="1"/>
          </p:cNvSpPr>
          <p:nvPr>
            <p:ph type="sldNum" sz="quarter" idx="10"/>
          </p:nvPr>
        </p:nvSpPr>
        <p:spPr/>
        <p:txBody>
          <a:bodyPr/>
          <a:lstStyle/>
          <a:p>
            <a:fld id="{3B490163-FAFD-47D6-BE4F-B2E71F8CC245}" type="slidenum">
              <a:rPr lang="en-US" smtClean="0"/>
              <a:t>23</a:t>
            </a:fld>
            <a:endParaRPr lang="en-US"/>
          </a:p>
        </p:txBody>
      </p:sp>
    </p:spTree>
    <p:extLst>
      <p:ext uri="{BB962C8B-B14F-4D97-AF65-F5344CB8AC3E}">
        <p14:creationId xmlns:p14="http://schemas.microsoft.com/office/powerpoint/2010/main" val="3963416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01F93-350B-37F7-C430-5062309CF5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E7B237-D2CF-2C08-995C-EFF7AC9EEED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B01E4C9-B840-131F-0D20-8774BB7259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2039E5-8FF7-FF07-2378-18C5986C69EF}"/>
              </a:ext>
            </a:extLst>
          </p:cNvPr>
          <p:cNvSpPr>
            <a:spLocks noGrp="1"/>
          </p:cNvSpPr>
          <p:nvPr>
            <p:ph type="sldNum" sz="quarter" idx="10"/>
          </p:nvPr>
        </p:nvSpPr>
        <p:spPr/>
        <p:txBody>
          <a:bodyPr/>
          <a:lstStyle/>
          <a:p>
            <a:fld id="{3B490163-FAFD-47D6-BE4F-B2E71F8CC245}" type="slidenum">
              <a:rPr lang="en-US" smtClean="0"/>
              <a:t>24</a:t>
            </a:fld>
            <a:endParaRPr lang="en-US"/>
          </a:p>
        </p:txBody>
      </p:sp>
    </p:spTree>
    <p:extLst>
      <p:ext uri="{BB962C8B-B14F-4D97-AF65-F5344CB8AC3E}">
        <p14:creationId xmlns:p14="http://schemas.microsoft.com/office/powerpoint/2010/main" val="1616565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B7A4D-2EFA-33AB-30D5-A54E5635B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587659-263B-B7F2-9E55-19DA6EDECFC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28284B9-5FB5-1A6E-7DC7-26F875AAD86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Mạch nguồn sử dụng IC AMS1117 5V và 3.3V là mạch hạ áp (buck), chuyển đổi từ nguồn đầu vào (thường là 7-12V) xuống các mức điện áp ổn định 5V và 3.3V để cấp nguồn cho hệ thống</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endParaRPr lang="en-US"/>
          </a:p>
        </p:txBody>
      </p:sp>
      <p:sp>
        <p:nvSpPr>
          <p:cNvPr id="4" name="Slide Number Placeholder 3">
            <a:extLst>
              <a:ext uri="{FF2B5EF4-FFF2-40B4-BE49-F238E27FC236}">
                <a16:creationId xmlns:a16="http://schemas.microsoft.com/office/drawing/2014/main" id="{022D7B64-B23D-CA39-C0B3-5C7559777E8F}"/>
              </a:ext>
            </a:extLst>
          </p:cNvPr>
          <p:cNvSpPr>
            <a:spLocks noGrp="1"/>
          </p:cNvSpPr>
          <p:nvPr>
            <p:ph type="sldNum" sz="quarter" idx="10"/>
          </p:nvPr>
        </p:nvSpPr>
        <p:spPr/>
        <p:txBody>
          <a:bodyPr/>
          <a:lstStyle/>
          <a:p>
            <a:fld id="{3B490163-FAFD-47D6-BE4F-B2E71F8CC245}" type="slidenum">
              <a:rPr lang="en-US" smtClean="0"/>
              <a:t>25</a:t>
            </a:fld>
            <a:endParaRPr lang="en-US"/>
          </a:p>
        </p:txBody>
      </p:sp>
    </p:spTree>
    <p:extLst>
      <p:ext uri="{BB962C8B-B14F-4D97-AF65-F5344CB8AC3E}">
        <p14:creationId xmlns:p14="http://schemas.microsoft.com/office/powerpoint/2010/main" val="2297728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26A9E-8012-4BCC-07F0-EE1BF9D200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39C75-C603-62F5-7D21-4F65C0DBE6F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B3E286B-3922-B9E1-13E4-D5AB29E02D10}"/>
              </a:ext>
            </a:extLst>
          </p:cNvPr>
          <p:cNvSpPr>
            <a:spLocks noGrp="1"/>
          </p:cNvSpPr>
          <p:nvPr>
            <p:ph type="body" idx="1"/>
          </p:nvPr>
        </p:nvSpPr>
        <p:spPr/>
        <p:txBody>
          <a:bodyPr/>
          <a:lstStyle/>
          <a:p>
            <a:pPr algn="l">
              <a:spcAft>
                <a:spcPts val="1125"/>
              </a:spcAft>
            </a:pPr>
            <a:r>
              <a:rPr lang="vi-VN" b="0" i="0">
                <a:solidFill>
                  <a:srgbClr val="333333"/>
                </a:solidFill>
                <a:effectLst/>
                <a:latin typeface="Roboto" panose="02000000000000000000" pitchFamily="2" charset="0"/>
              </a:rPr>
              <a:t>giá trị mặc định của chân IO0 = 1.</a:t>
            </a:r>
          </a:p>
          <a:p>
            <a:pPr algn="l">
              <a:spcAft>
                <a:spcPts val="1125"/>
              </a:spcAft>
            </a:pPr>
            <a:r>
              <a:rPr lang="vi-VN" b="0" i="0">
                <a:solidFill>
                  <a:srgbClr val="333333"/>
                </a:solidFill>
                <a:effectLst/>
                <a:latin typeface="Roboto" panose="02000000000000000000" pitchFamily="2" charset="0"/>
              </a:rPr>
              <a:t>Để module ở chế độ làm việc bình thường, điều kiện cần là chân IO0 phải =1 (đúng bằng giá trị mặc định).</a:t>
            </a:r>
          </a:p>
          <a:p>
            <a:pPr algn="l">
              <a:spcAft>
                <a:spcPts val="1125"/>
              </a:spcAft>
            </a:pPr>
            <a:r>
              <a:rPr lang="vi-VN" b="0" i="0">
                <a:solidFill>
                  <a:srgbClr val="333333"/>
                </a:solidFill>
                <a:effectLst/>
                <a:latin typeface="Roboto" panose="02000000000000000000" pitchFamily="2" charset="0"/>
              </a:rPr>
              <a:t>Tuy nhiên để chọn chế độ nạp bằng UART thì chân IO0 phải xuống mức 0.</a:t>
            </a:r>
          </a:p>
          <a:p>
            <a:endParaRPr lang="en-US"/>
          </a:p>
        </p:txBody>
      </p:sp>
      <p:sp>
        <p:nvSpPr>
          <p:cNvPr id="4" name="Slide Number Placeholder 3">
            <a:extLst>
              <a:ext uri="{FF2B5EF4-FFF2-40B4-BE49-F238E27FC236}">
                <a16:creationId xmlns:a16="http://schemas.microsoft.com/office/drawing/2014/main" id="{B440D527-CB9D-A33D-B966-31E25372C780}"/>
              </a:ext>
            </a:extLst>
          </p:cNvPr>
          <p:cNvSpPr>
            <a:spLocks noGrp="1"/>
          </p:cNvSpPr>
          <p:nvPr>
            <p:ph type="sldNum" sz="quarter" idx="10"/>
          </p:nvPr>
        </p:nvSpPr>
        <p:spPr/>
        <p:txBody>
          <a:bodyPr/>
          <a:lstStyle/>
          <a:p>
            <a:fld id="{3B490163-FAFD-47D6-BE4F-B2E71F8CC245}" type="slidenum">
              <a:rPr lang="en-US" smtClean="0"/>
              <a:t>26</a:t>
            </a:fld>
            <a:endParaRPr lang="en-US"/>
          </a:p>
        </p:txBody>
      </p:sp>
    </p:spTree>
    <p:extLst>
      <p:ext uri="{BB962C8B-B14F-4D97-AF65-F5344CB8AC3E}">
        <p14:creationId xmlns:p14="http://schemas.microsoft.com/office/powerpoint/2010/main" val="3465312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EF283-BF5A-8648-AD25-018260384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C87EF-3166-8561-361D-BC992BBE09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E273435-3F99-6161-517E-0588A8EC51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931733-A074-0ABB-9445-B11684F559C7}"/>
              </a:ext>
            </a:extLst>
          </p:cNvPr>
          <p:cNvSpPr>
            <a:spLocks noGrp="1"/>
          </p:cNvSpPr>
          <p:nvPr>
            <p:ph type="sldNum" sz="quarter" idx="10"/>
          </p:nvPr>
        </p:nvSpPr>
        <p:spPr/>
        <p:txBody>
          <a:bodyPr/>
          <a:lstStyle/>
          <a:p>
            <a:fld id="{3B490163-FAFD-47D6-BE4F-B2E71F8CC245}" type="slidenum">
              <a:rPr lang="en-US" smtClean="0"/>
              <a:t>27</a:t>
            </a:fld>
            <a:endParaRPr lang="en-US"/>
          </a:p>
        </p:txBody>
      </p:sp>
    </p:spTree>
    <p:extLst>
      <p:ext uri="{BB962C8B-B14F-4D97-AF65-F5344CB8AC3E}">
        <p14:creationId xmlns:p14="http://schemas.microsoft.com/office/powerpoint/2010/main" val="1507447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0BC7C-E8AE-3489-0B23-8E4B13D2A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01C3C4-5778-75FE-BEE9-554AB408576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3F624B8-9F3B-B148-EBEA-9341D0EBBC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DE0C24D-6BA6-ADEB-C4A8-E1D18ADDF14E}"/>
              </a:ext>
            </a:extLst>
          </p:cNvPr>
          <p:cNvSpPr>
            <a:spLocks noGrp="1"/>
          </p:cNvSpPr>
          <p:nvPr>
            <p:ph type="sldNum" sz="quarter" idx="10"/>
          </p:nvPr>
        </p:nvSpPr>
        <p:spPr/>
        <p:txBody>
          <a:bodyPr/>
          <a:lstStyle/>
          <a:p>
            <a:fld id="{3B490163-FAFD-47D6-BE4F-B2E71F8CC245}" type="slidenum">
              <a:rPr lang="en-US" smtClean="0"/>
              <a:t>28</a:t>
            </a:fld>
            <a:endParaRPr lang="en-US"/>
          </a:p>
        </p:txBody>
      </p:sp>
    </p:spTree>
    <p:extLst>
      <p:ext uri="{BB962C8B-B14F-4D97-AF65-F5344CB8AC3E}">
        <p14:creationId xmlns:p14="http://schemas.microsoft.com/office/powerpoint/2010/main" val="32528431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96078-80BA-7174-CEE2-AF2F1536FB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405FA6-CA92-6EC0-597C-D885C1F22E0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430153E-4762-DBD9-3844-F8A1AEA1F5E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ADF41E-67D8-D3AE-4A89-48310B9ED51D}"/>
              </a:ext>
            </a:extLst>
          </p:cNvPr>
          <p:cNvSpPr>
            <a:spLocks noGrp="1"/>
          </p:cNvSpPr>
          <p:nvPr>
            <p:ph type="sldNum" sz="quarter" idx="10"/>
          </p:nvPr>
        </p:nvSpPr>
        <p:spPr/>
        <p:txBody>
          <a:bodyPr/>
          <a:lstStyle/>
          <a:p>
            <a:fld id="{3B490163-FAFD-47D6-BE4F-B2E71F8CC245}" type="slidenum">
              <a:rPr lang="en-US" smtClean="0"/>
              <a:t>29</a:t>
            </a:fld>
            <a:endParaRPr lang="en-US"/>
          </a:p>
        </p:txBody>
      </p:sp>
    </p:spTree>
    <p:extLst>
      <p:ext uri="{BB962C8B-B14F-4D97-AF65-F5344CB8AC3E}">
        <p14:creationId xmlns:p14="http://schemas.microsoft.com/office/powerpoint/2010/main" val="196132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C222-6F8A-5882-1FDF-9FF31BB2C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CCDE2-ADEC-CBC3-E790-49DE2558585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DA1652B-A724-E3C3-D44E-C269A2B0DF0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DF4C164-D433-FBB7-D0B2-CEA2C3291009}"/>
              </a:ext>
            </a:extLst>
          </p:cNvPr>
          <p:cNvSpPr>
            <a:spLocks noGrp="1"/>
          </p:cNvSpPr>
          <p:nvPr>
            <p:ph type="sldNum" sz="quarter" idx="10"/>
          </p:nvPr>
        </p:nvSpPr>
        <p:spPr/>
        <p:txBody>
          <a:bodyPr/>
          <a:lstStyle/>
          <a:p>
            <a:fld id="{3B490163-FAFD-47D6-BE4F-B2E71F8CC245}" type="slidenum">
              <a:rPr lang="en-US" smtClean="0"/>
              <a:t>3</a:t>
            </a:fld>
            <a:endParaRPr lang="en-US"/>
          </a:p>
        </p:txBody>
      </p:sp>
    </p:spTree>
    <p:extLst>
      <p:ext uri="{BB962C8B-B14F-4D97-AF65-F5344CB8AC3E}">
        <p14:creationId xmlns:p14="http://schemas.microsoft.com/office/powerpoint/2010/main" val="1432499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E7E8A-A86A-13D9-8BFE-D3B32A882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480D3-276B-3E04-E0C4-0B0DC722053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BCBF133-4254-43DB-AC7C-E2C3A37CC03F}"/>
              </a:ext>
            </a:extLst>
          </p:cNvPr>
          <p:cNvSpPr>
            <a:spLocks noGrp="1"/>
          </p:cNvSpPr>
          <p:nvPr>
            <p:ph type="body" idx="1"/>
          </p:nvPr>
        </p:nvSpPr>
        <p:spPr/>
        <p:txBody>
          <a:bodyPr/>
          <a:lstStyle/>
          <a:p>
            <a:r>
              <a:rPr lang="vi-VN" b="1"/>
              <a:t>Khi điện áp bình thường</a:t>
            </a:r>
            <a:r>
              <a:rPr lang="vi-VN"/>
              <a:t>:</a:t>
            </a:r>
          </a:p>
          <a:p>
            <a:pPr>
              <a:buFont typeface="Arial" panose="020B0604020202020204" pitchFamily="34" charset="0"/>
              <a:buChar char="•"/>
            </a:pPr>
            <a:r>
              <a:rPr lang="vi-VN"/>
              <a:t>Ở điều kiện hoạt động bình thường, điện áp nhỏ hơn </a:t>
            </a:r>
            <a:r>
              <a:rPr lang="vi-VN" b="1"/>
              <a:t>điện áp ngưỡng</a:t>
            </a:r>
            <a:r>
              <a:rPr lang="vi-VN"/>
              <a:t> của varistor.</a:t>
            </a:r>
          </a:p>
          <a:p>
            <a:pPr>
              <a:buFont typeface="Arial" panose="020B0604020202020204" pitchFamily="34" charset="0"/>
              <a:buChar char="•"/>
            </a:pPr>
            <a:r>
              <a:rPr lang="vi-VN" b="1"/>
              <a:t>Trở kháng của varistor rất cao</a:t>
            </a:r>
            <a:r>
              <a:rPr lang="vi-VN"/>
              <a:t> (gần như cách điện), cho phép dòng điện rất nhỏ chạy qua (dòng rò thấp).</a:t>
            </a:r>
          </a:p>
          <a:p>
            <a:pPr>
              <a:buFont typeface="Arial" panose="020B0604020202020204" pitchFamily="34" charset="0"/>
              <a:buChar char="•"/>
            </a:pPr>
            <a:r>
              <a:rPr lang="vi-VN"/>
              <a:t>Mạch tải hoạt động ổn định, và varistor không can thiệp.</a:t>
            </a:r>
          </a:p>
          <a:p>
            <a:r>
              <a:rPr lang="vi-VN" b="1"/>
              <a:t>Khi điện áp tăng cao đột ngột</a:t>
            </a:r>
            <a:r>
              <a:rPr lang="vi-VN"/>
              <a:t>:</a:t>
            </a:r>
          </a:p>
          <a:p>
            <a:pPr>
              <a:buFont typeface="Arial" panose="020B0604020202020204" pitchFamily="34" charset="0"/>
              <a:buChar char="•"/>
            </a:pPr>
            <a:r>
              <a:rPr lang="vi-VN"/>
              <a:t>Nếu điện áp vượt quá </a:t>
            </a:r>
            <a:r>
              <a:rPr lang="vi-VN" b="1"/>
              <a:t>điện áp ngưỡng</a:t>
            </a:r>
            <a:r>
              <a:rPr lang="vi-VN"/>
              <a:t> (Varistor Voltage), trở kháng của varistor giảm đột ngột.</a:t>
            </a:r>
          </a:p>
          <a:p>
            <a:pPr>
              <a:buFont typeface="Arial" panose="020B0604020202020204" pitchFamily="34" charset="0"/>
              <a:buChar char="•"/>
            </a:pPr>
            <a:r>
              <a:rPr lang="vi-VN"/>
              <a:t>Varistor bắt đầu dẫn dòng lớn để triệt tiêu xung điện áp quá mức, bảo vệ thiết bị khỏi sự tăng áp.</a:t>
            </a:r>
          </a:p>
          <a:p>
            <a:pPr>
              <a:buFont typeface="Arial" panose="020B0604020202020204" pitchFamily="34" charset="0"/>
              <a:buChar char="•"/>
            </a:pPr>
            <a:r>
              <a:rPr lang="vi-VN"/>
              <a:t>Trong quá trình này, varistor hấp thụ năng lượng từ xung áp và chuyển thành nhiệt.</a:t>
            </a:r>
          </a:p>
          <a:p>
            <a:r>
              <a:rPr lang="vi-VN" b="1"/>
              <a:t>Sau khi xung áp kết thúc</a:t>
            </a:r>
            <a:r>
              <a:rPr lang="vi-VN"/>
              <a:t>:</a:t>
            </a:r>
          </a:p>
          <a:p>
            <a:pPr>
              <a:buFont typeface="Arial" panose="020B0604020202020204" pitchFamily="34" charset="0"/>
              <a:buChar char="•"/>
            </a:pPr>
            <a:r>
              <a:rPr lang="vi-VN"/>
              <a:t>Khi điện áp giảm xuống mức an toàn, varistor trở về trạng thái có trở kháng cao.</a:t>
            </a:r>
          </a:p>
          <a:p>
            <a:pPr>
              <a:buFont typeface="Arial" panose="020B0604020202020204" pitchFamily="34" charset="0"/>
              <a:buChar char="•"/>
            </a:pPr>
            <a:r>
              <a:rPr lang="vi-VN"/>
              <a:t>Mạch hoạt động bình thường trở lại.</a:t>
            </a:r>
          </a:p>
          <a:p>
            <a:endParaRPr lang="en-US"/>
          </a:p>
        </p:txBody>
      </p:sp>
      <p:sp>
        <p:nvSpPr>
          <p:cNvPr id="4" name="Slide Number Placeholder 3">
            <a:extLst>
              <a:ext uri="{FF2B5EF4-FFF2-40B4-BE49-F238E27FC236}">
                <a16:creationId xmlns:a16="http://schemas.microsoft.com/office/drawing/2014/main" id="{4FEB61C7-B045-90AB-410E-0829D9205D84}"/>
              </a:ext>
            </a:extLst>
          </p:cNvPr>
          <p:cNvSpPr>
            <a:spLocks noGrp="1"/>
          </p:cNvSpPr>
          <p:nvPr>
            <p:ph type="sldNum" sz="quarter" idx="10"/>
          </p:nvPr>
        </p:nvSpPr>
        <p:spPr/>
        <p:txBody>
          <a:bodyPr/>
          <a:lstStyle/>
          <a:p>
            <a:fld id="{3B490163-FAFD-47D6-BE4F-B2E71F8CC245}" type="slidenum">
              <a:rPr lang="en-US" smtClean="0"/>
              <a:t>30</a:t>
            </a:fld>
            <a:endParaRPr lang="en-US"/>
          </a:p>
        </p:txBody>
      </p:sp>
    </p:spTree>
    <p:extLst>
      <p:ext uri="{BB962C8B-B14F-4D97-AF65-F5344CB8AC3E}">
        <p14:creationId xmlns:p14="http://schemas.microsoft.com/office/powerpoint/2010/main" val="2474930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AB50F-2584-B642-503B-8F04FC154B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14D7E-3401-3398-C310-0B3DA797CA3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D8D19C9-79C5-DD4B-0D25-8DD6FE2B1F6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452112-113C-190E-AB7F-B05C852310DD}"/>
              </a:ext>
            </a:extLst>
          </p:cNvPr>
          <p:cNvSpPr>
            <a:spLocks noGrp="1"/>
          </p:cNvSpPr>
          <p:nvPr>
            <p:ph type="sldNum" sz="quarter" idx="10"/>
          </p:nvPr>
        </p:nvSpPr>
        <p:spPr/>
        <p:txBody>
          <a:bodyPr/>
          <a:lstStyle/>
          <a:p>
            <a:fld id="{3B490163-FAFD-47D6-BE4F-B2E71F8CC245}" type="slidenum">
              <a:rPr lang="en-US" smtClean="0"/>
              <a:t>31</a:t>
            </a:fld>
            <a:endParaRPr lang="en-US"/>
          </a:p>
        </p:txBody>
      </p:sp>
    </p:spTree>
    <p:extLst>
      <p:ext uri="{BB962C8B-B14F-4D97-AF65-F5344CB8AC3E}">
        <p14:creationId xmlns:p14="http://schemas.microsoft.com/office/powerpoint/2010/main" val="2325874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D6AF6-F78B-BB49-0F0E-1016D965C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376F0-B762-CC45-DF71-6343A971AF5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EBFA3BD-BBAB-A481-B46B-3005B54D3D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A55DBC-0A5F-CCB9-1EB0-F4FE1ABBFA7B}"/>
              </a:ext>
            </a:extLst>
          </p:cNvPr>
          <p:cNvSpPr>
            <a:spLocks noGrp="1"/>
          </p:cNvSpPr>
          <p:nvPr>
            <p:ph type="sldNum" sz="quarter" idx="10"/>
          </p:nvPr>
        </p:nvSpPr>
        <p:spPr/>
        <p:txBody>
          <a:bodyPr/>
          <a:lstStyle/>
          <a:p>
            <a:fld id="{3B490163-FAFD-47D6-BE4F-B2E71F8CC245}" type="slidenum">
              <a:rPr lang="en-US" smtClean="0"/>
              <a:t>32</a:t>
            </a:fld>
            <a:endParaRPr lang="en-US"/>
          </a:p>
        </p:txBody>
      </p:sp>
    </p:spTree>
    <p:extLst>
      <p:ext uri="{BB962C8B-B14F-4D97-AF65-F5344CB8AC3E}">
        <p14:creationId xmlns:p14="http://schemas.microsoft.com/office/powerpoint/2010/main" val="4132806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237A7-3E59-B568-FED4-391F9B09A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A41F85-4924-679C-608C-66CAA46F9D9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7A51753-45AD-DA32-8ED8-06580C0FE6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9AB50B-C728-AE65-6B35-2F706CA69494}"/>
              </a:ext>
            </a:extLst>
          </p:cNvPr>
          <p:cNvSpPr>
            <a:spLocks noGrp="1"/>
          </p:cNvSpPr>
          <p:nvPr>
            <p:ph type="sldNum" sz="quarter" idx="10"/>
          </p:nvPr>
        </p:nvSpPr>
        <p:spPr/>
        <p:txBody>
          <a:bodyPr/>
          <a:lstStyle/>
          <a:p>
            <a:fld id="{3B490163-FAFD-47D6-BE4F-B2E71F8CC245}" type="slidenum">
              <a:rPr lang="en-US" smtClean="0"/>
              <a:t>33</a:t>
            </a:fld>
            <a:endParaRPr lang="en-US"/>
          </a:p>
        </p:txBody>
      </p:sp>
    </p:spTree>
    <p:extLst>
      <p:ext uri="{BB962C8B-B14F-4D97-AF65-F5344CB8AC3E}">
        <p14:creationId xmlns:p14="http://schemas.microsoft.com/office/powerpoint/2010/main" val="118597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0199F-F97C-B058-D01F-1DB1BCB57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D2B061-1287-3C4E-1F5F-7703D5F59E8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5191AF5-5CDE-CF72-2638-CBE74DF57C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E91FB3F-D245-EAC8-3E74-2D67631E916E}"/>
              </a:ext>
            </a:extLst>
          </p:cNvPr>
          <p:cNvSpPr>
            <a:spLocks noGrp="1"/>
          </p:cNvSpPr>
          <p:nvPr>
            <p:ph type="sldNum" sz="quarter" idx="10"/>
          </p:nvPr>
        </p:nvSpPr>
        <p:spPr/>
        <p:txBody>
          <a:bodyPr/>
          <a:lstStyle/>
          <a:p>
            <a:fld id="{3B490163-FAFD-47D6-BE4F-B2E71F8CC245}" type="slidenum">
              <a:rPr lang="en-US" smtClean="0"/>
              <a:t>34</a:t>
            </a:fld>
            <a:endParaRPr lang="en-US"/>
          </a:p>
        </p:txBody>
      </p:sp>
    </p:spTree>
    <p:extLst>
      <p:ext uri="{BB962C8B-B14F-4D97-AF65-F5344CB8AC3E}">
        <p14:creationId xmlns:p14="http://schemas.microsoft.com/office/powerpoint/2010/main" val="772664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4F483-3B57-2DA1-7E40-0E4A810000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6AF72-40E4-E83F-1D15-6F4D290E743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97DA636-CA42-605B-344B-9E34CBB1D7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5BC5136-BF8B-5C29-5C16-4A5EAC7BA898}"/>
              </a:ext>
            </a:extLst>
          </p:cNvPr>
          <p:cNvSpPr>
            <a:spLocks noGrp="1"/>
          </p:cNvSpPr>
          <p:nvPr>
            <p:ph type="sldNum" sz="quarter" idx="10"/>
          </p:nvPr>
        </p:nvSpPr>
        <p:spPr/>
        <p:txBody>
          <a:bodyPr/>
          <a:lstStyle/>
          <a:p>
            <a:fld id="{3B490163-FAFD-47D6-BE4F-B2E71F8CC245}" type="slidenum">
              <a:rPr lang="en-US" smtClean="0"/>
              <a:t>35</a:t>
            </a:fld>
            <a:endParaRPr lang="en-US"/>
          </a:p>
        </p:txBody>
      </p:sp>
    </p:spTree>
    <p:extLst>
      <p:ext uri="{BB962C8B-B14F-4D97-AF65-F5344CB8AC3E}">
        <p14:creationId xmlns:p14="http://schemas.microsoft.com/office/powerpoint/2010/main" val="3345778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CD31C-AAD7-F68C-D526-13C33EA7DB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00485-7973-5F7B-F528-8D617DA3F49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FC15D2-BF0C-471A-4D00-8608F123A1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0964E1-8AD4-FBBC-F17E-95ED3A1461A4}"/>
              </a:ext>
            </a:extLst>
          </p:cNvPr>
          <p:cNvSpPr>
            <a:spLocks noGrp="1"/>
          </p:cNvSpPr>
          <p:nvPr>
            <p:ph type="sldNum" sz="quarter" idx="10"/>
          </p:nvPr>
        </p:nvSpPr>
        <p:spPr/>
        <p:txBody>
          <a:bodyPr/>
          <a:lstStyle/>
          <a:p>
            <a:fld id="{3B490163-FAFD-47D6-BE4F-B2E71F8CC245}" type="slidenum">
              <a:rPr lang="en-US" smtClean="0"/>
              <a:t>36</a:t>
            </a:fld>
            <a:endParaRPr lang="en-US"/>
          </a:p>
        </p:txBody>
      </p:sp>
    </p:spTree>
    <p:extLst>
      <p:ext uri="{BB962C8B-B14F-4D97-AF65-F5344CB8AC3E}">
        <p14:creationId xmlns:p14="http://schemas.microsoft.com/office/powerpoint/2010/main" val="10411846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F3761-5716-ECD7-A2A2-D71016FA30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2E477-F8E3-3C8B-792C-1CB8FA825E0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114DADD-C379-F0AB-DF2A-93204ECB7D7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00EB741-1B3F-FE0F-B388-5C8AA10ACE29}"/>
              </a:ext>
            </a:extLst>
          </p:cNvPr>
          <p:cNvSpPr>
            <a:spLocks noGrp="1"/>
          </p:cNvSpPr>
          <p:nvPr>
            <p:ph type="sldNum" sz="quarter" idx="10"/>
          </p:nvPr>
        </p:nvSpPr>
        <p:spPr/>
        <p:txBody>
          <a:bodyPr/>
          <a:lstStyle/>
          <a:p>
            <a:fld id="{3B490163-FAFD-47D6-BE4F-B2E71F8CC245}" type="slidenum">
              <a:rPr lang="en-US" smtClean="0"/>
              <a:t>37</a:t>
            </a:fld>
            <a:endParaRPr lang="en-US"/>
          </a:p>
        </p:txBody>
      </p:sp>
    </p:spTree>
    <p:extLst>
      <p:ext uri="{BB962C8B-B14F-4D97-AF65-F5344CB8AC3E}">
        <p14:creationId xmlns:p14="http://schemas.microsoft.com/office/powerpoint/2010/main" val="252875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59712-703C-050B-6DC2-E2BE1137E7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3CAAAF-0947-5F31-727E-DABA56F172D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72DA967-9631-5D3B-5C5C-8B32CF02E0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329D4E-9E7E-9AC1-872F-246F0FFEAE86}"/>
              </a:ext>
            </a:extLst>
          </p:cNvPr>
          <p:cNvSpPr>
            <a:spLocks noGrp="1"/>
          </p:cNvSpPr>
          <p:nvPr>
            <p:ph type="sldNum" sz="quarter" idx="10"/>
          </p:nvPr>
        </p:nvSpPr>
        <p:spPr/>
        <p:txBody>
          <a:bodyPr/>
          <a:lstStyle/>
          <a:p>
            <a:fld id="{3B490163-FAFD-47D6-BE4F-B2E71F8CC245}" type="slidenum">
              <a:rPr lang="en-US" smtClean="0"/>
              <a:t>38</a:t>
            </a:fld>
            <a:endParaRPr lang="en-US"/>
          </a:p>
        </p:txBody>
      </p:sp>
    </p:spTree>
    <p:extLst>
      <p:ext uri="{BB962C8B-B14F-4D97-AF65-F5344CB8AC3E}">
        <p14:creationId xmlns:p14="http://schemas.microsoft.com/office/powerpoint/2010/main" val="3537070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D61BB-2554-CA01-BAC1-EA8C17D5F0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FCEEB5-3C62-B3AE-12BB-81D88B0D35A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BE6940F-90ED-783B-812C-BB2BCB067F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B8CCF9-AF13-3BAA-5466-AAF30B384662}"/>
              </a:ext>
            </a:extLst>
          </p:cNvPr>
          <p:cNvSpPr>
            <a:spLocks noGrp="1"/>
          </p:cNvSpPr>
          <p:nvPr>
            <p:ph type="sldNum" sz="quarter" idx="10"/>
          </p:nvPr>
        </p:nvSpPr>
        <p:spPr/>
        <p:txBody>
          <a:bodyPr/>
          <a:lstStyle/>
          <a:p>
            <a:fld id="{3B490163-FAFD-47D6-BE4F-B2E71F8CC245}" type="slidenum">
              <a:rPr lang="en-US" smtClean="0"/>
              <a:t>39</a:t>
            </a:fld>
            <a:endParaRPr lang="en-US"/>
          </a:p>
        </p:txBody>
      </p:sp>
    </p:spTree>
    <p:extLst>
      <p:ext uri="{BB962C8B-B14F-4D97-AF65-F5344CB8AC3E}">
        <p14:creationId xmlns:p14="http://schemas.microsoft.com/office/powerpoint/2010/main" val="2931738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FF601A-0E3A-6F3C-398E-83064ACCC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18489-1E25-03AF-9100-BBF6566C2B4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87F6DFF-98D4-3DB2-14DC-3C42E26CE6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25B8FD-0162-8AA4-6B64-70B726383D9A}"/>
              </a:ext>
            </a:extLst>
          </p:cNvPr>
          <p:cNvSpPr>
            <a:spLocks noGrp="1"/>
          </p:cNvSpPr>
          <p:nvPr>
            <p:ph type="sldNum" sz="quarter" idx="10"/>
          </p:nvPr>
        </p:nvSpPr>
        <p:spPr/>
        <p:txBody>
          <a:bodyPr/>
          <a:lstStyle/>
          <a:p>
            <a:fld id="{3B490163-FAFD-47D6-BE4F-B2E71F8CC245}" type="slidenum">
              <a:rPr lang="en-US" smtClean="0"/>
              <a:t>4</a:t>
            </a:fld>
            <a:endParaRPr lang="en-US"/>
          </a:p>
        </p:txBody>
      </p:sp>
    </p:spTree>
    <p:extLst>
      <p:ext uri="{BB962C8B-B14F-4D97-AF65-F5344CB8AC3E}">
        <p14:creationId xmlns:p14="http://schemas.microsoft.com/office/powerpoint/2010/main" val="41964465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AA6D9-8E9A-DC8A-9008-41B9465F9A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84B4F-D426-6955-ACF7-47677AE9AE9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3718D0-3A2C-A1AC-720C-72C23AD4AC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69253C-E649-80AF-9197-7C666B4EEA8F}"/>
              </a:ext>
            </a:extLst>
          </p:cNvPr>
          <p:cNvSpPr>
            <a:spLocks noGrp="1"/>
          </p:cNvSpPr>
          <p:nvPr>
            <p:ph type="sldNum" sz="quarter" idx="10"/>
          </p:nvPr>
        </p:nvSpPr>
        <p:spPr/>
        <p:txBody>
          <a:bodyPr/>
          <a:lstStyle/>
          <a:p>
            <a:fld id="{3B490163-FAFD-47D6-BE4F-B2E71F8CC245}" type="slidenum">
              <a:rPr lang="en-US" smtClean="0"/>
              <a:t>40</a:t>
            </a:fld>
            <a:endParaRPr lang="en-US"/>
          </a:p>
        </p:txBody>
      </p:sp>
    </p:spTree>
    <p:extLst>
      <p:ext uri="{BB962C8B-B14F-4D97-AF65-F5344CB8AC3E}">
        <p14:creationId xmlns:p14="http://schemas.microsoft.com/office/powerpoint/2010/main" val="569367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77DCC-DEE6-768D-7DE5-DA84C4BB9D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DC1CA-BD68-18E9-071C-449CADED91B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DA9087E-2D0D-54C5-C7E6-F1C7194F82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5B5AAE7-1311-3F29-8E39-C34BA25913F8}"/>
              </a:ext>
            </a:extLst>
          </p:cNvPr>
          <p:cNvSpPr>
            <a:spLocks noGrp="1"/>
          </p:cNvSpPr>
          <p:nvPr>
            <p:ph type="sldNum" sz="quarter" idx="10"/>
          </p:nvPr>
        </p:nvSpPr>
        <p:spPr/>
        <p:txBody>
          <a:bodyPr/>
          <a:lstStyle/>
          <a:p>
            <a:fld id="{3B490163-FAFD-47D6-BE4F-B2E71F8CC245}" type="slidenum">
              <a:rPr lang="en-US" smtClean="0"/>
              <a:t>41</a:t>
            </a:fld>
            <a:endParaRPr lang="en-US"/>
          </a:p>
        </p:txBody>
      </p:sp>
    </p:spTree>
    <p:extLst>
      <p:ext uri="{BB962C8B-B14F-4D97-AF65-F5344CB8AC3E}">
        <p14:creationId xmlns:p14="http://schemas.microsoft.com/office/powerpoint/2010/main" val="14021809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0CC05-9493-0261-B689-A04CEEC715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51165A-6E0C-CB28-BFFF-4F495EC2B42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D84BD03-6A0D-C771-A697-90346B8B60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6336AF-F47E-C21E-975E-77E29040628A}"/>
              </a:ext>
            </a:extLst>
          </p:cNvPr>
          <p:cNvSpPr>
            <a:spLocks noGrp="1"/>
          </p:cNvSpPr>
          <p:nvPr>
            <p:ph type="sldNum" sz="quarter" idx="10"/>
          </p:nvPr>
        </p:nvSpPr>
        <p:spPr/>
        <p:txBody>
          <a:bodyPr/>
          <a:lstStyle/>
          <a:p>
            <a:fld id="{3B490163-FAFD-47D6-BE4F-B2E71F8CC245}" type="slidenum">
              <a:rPr lang="en-US" smtClean="0"/>
              <a:t>42</a:t>
            </a:fld>
            <a:endParaRPr lang="en-US"/>
          </a:p>
        </p:txBody>
      </p:sp>
    </p:spTree>
    <p:extLst>
      <p:ext uri="{BB962C8B-B14F-4D97-AF65-F5344CB8AC3E}">
        <p14:creationId xmlns:p14="http://schemas.microsoft.com/office/powerpoint/2010/main" val="20650528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E09234-B78C-8484-AE50-1F7593BF64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F6CFF-55CC-B894-E905-15BD1DC4113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0C438B1-F372-2C8A-E50B-C6B5B650C6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18F2B3-FDA5-3A35-58DA-2D256D1B7F0F}"/>
              </a:ext>
            </a:extLst>
          </p:cNvPr>
          <p:cNvSpPr>
            <a:spLocks noGrp="1"/>
          </p:cNvSpPr>
          <p:nvPr>
            <p:ph type="sldNum" sz="quarter" idx="10"/>
          </p:nvPr>
        </p:nvSpPr>
        <p:spPr/>
        <p:txBody>
          <a:bodyPr/>
          <a:lstStyle/>
          <a:p>
            <a:fld id="{3B490163-FAFD-47D6-BE4F-B2E71F8CC245}" type="slidenum">
              <a:rPr lang="en-US" smtClean="0"/>
              <a:t>43</a:t>
            </a:fld>
            <a:endParaRPr lang="en-US"/>
          </a:p>
        </p:txBody>
      </p:sp>
    </p:spTree>
    <p:extLst>
      <p:ext uri="{BB962C8B-B14F-4D97-AF65-F5344CB8AC3E}">
        <p14:creationId xmlns:p14="http://schemas.microsoft.com/office/powerpoint/2010/main" val="957145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D3AAF-60A1-F8A2-B120-F0CE4163E5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A7077-F03E-97CF-241C-5216A37592A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0C6C41F-C173-F641-9EFD-57537AFAE5D0}"/>
              </a:ext>
            </a:extLst>
          </p:cNvPr>
          <p:cNvSpPr>
            <a:spLocks noGrp="1"/>
          </p:cNvSpPr>
          <p:nvPr>
            <p:ph type="body" idx="1"/>
          </p:nvPr>
        </p:nvSpPr>
        <p:spPr/>
        <p:txBody>
          <a:bodyPr/>
          <a:lstStyle/>
          <a:p>
            <a:r>
              <a:rPr lang="vi-VN" b="1"/>
              <a:t>SF (Spreading Factor):</a:t>
            </a:r>
          </a:p>
          <a:p>
            <a:pPr>
              <a:buFont typeface="Arial" panose="020B0604020202020204" pitchFamily="34" charset="0"/>
              <a:buChar char="•"/>
            </a:pPr>
            <a:r>
              <a:rPr lang="vi-VN"/>
              <a:t>Là một tham số quyết định số lượng bit được truyền trên mỗi ký hiệu.</a:t>
            </a:r>
          </a:p>
          <a:p>
            <a:pPr>
              <a:buFont typeface="Arial" panose="020B0604020202020204" pitchFamily="34" charset="0"/>
              <a:buChar char="•"/>
            </a:pPr>
            <a:r>
              <a:rPr lang="vi-VN"/>
              <a:t>Giá trị SF nằm trong khoảng từ </a:t>
            </a:r>
            <a:r>
              <a:rPr lang="vi-VN" b="1"/>
              <a:t>7 đến 12</a:t>
            </a:r>
            <a:r>
              <a:rPr lang="vi-VN"/>
              <a:t>.</a:t>
            </a:r>
          </a:p>
          <a:p>
            <a:pPr>
              <a:buFont typeface="Arial" panose="020B0604020202020204" pitchFamily="34" charset="0"/>
              <a:buChar char="•"/>
            </a:pPr>
            <a:r>
              <a:rPr lang="vi-VN" b="1"/>
              <a:t>SF cao hơn</a:t>
            </a:r>
            <a:r>
              <a:rPr lang="vi-VN"/>
              <a:t>:</a:t>
            </a:r>
          </a:p>
          <a:p>
            <a:pPr marL="742950" lvl="1" indent="-285750">
              <a:buFont typeface="Arial" panose="020B0604020202020204" pitchFamily="34" charset="0"/>
              <a:buChar char="•"/>
            </a:pPr>
            <a:r>
              <a:rPr lang="vi-VN"/>
              <a:t>Tăng độ nhạy (khoảng cách truyền xa hơn).</a:t>
            </a:r>
          </a:p>
          <a:p>
            <a:pPr marL="742950" lvl="1" indent="-285750">
              <a:buFont typeface="Arial" panose="020B0604020202020204" pitchFamily="34" charset="0"/>
              <a:buChar char="•"/>
            </a:pPr>
            <a:r>
              <a:rPr lang="vi-VN"/>
              <a:t>Tốc độ truyền dữ liệu (data rate) thấp hơn.</a:t>
            </a:r>
          </a:p>
          <a:p>
            <a:pPr marL="742950" lvl="1" indent="-285750">
              <a:buFont typeface="Arial" panose="020B0604020202020204" pitchFamily="34" charset="0"/>
              <a:buChar char="•"/>
            </a:pPr>
            <a:r>
              <a:rPr lang="vi-VN"/>
              <a:t>Tiêu thụ năng lượng nhiều hơn (do thời gian truyền dài hơn).</a:t>
            </a:r>
          </a:p>
          <a:p>
            <a:pPr>
              <a:buFont typeface="Arial" panose="020B0604020202020204" pitchFamily="34" charset="0"/>
              <a:buChar char="•"/>
            </a:pPr>
            <a:r>
              <a:rPr lang="vi-VN" b="1"/>
              <a:t>SF thấp hơn</a:t>
            </a:r>
            <a:r>
              <a:rPr lang="vi-VN"/>
              <a:t>:</a:t>
            </a:r>
          </a:p>
          <a:p>
            <a:pPr marL="742950" lvl="1" indent="-285750">
              <a:buFont typeface="Arial" panose="020B0604020202020204" pitchFamily="34" charset="0"/>
              <a:buChar char="•"/>
            </a:pPr>
            <a:r>
              <a:rPr lang="vi-VN"/>
              <a:t>Giảm độ nhạy (khoảng cách truyền ngắn hơn).</a:t>
            </a:r>
          </a:p>
          <a:p>
            <a:pPr marL="742950" lvl="1" indent="-285750">
              <a:buFont typeface="Arial" panose="020B0604020202020204" pitchFamily="34" charset="0"/>
              <a:buChar char="•"/>
            </a:pPr>
            <a:r>
              <a:rPr lang="vi-VN"/>
              <a:t>Tăng tốc độ truyền dữ liệu.</a:t>
            </a:r>
          </a:p>
          <a:p>
            <a:pPr marL="742950" lvl="1" indent="-285750">
              <a:buFont typeface="Arial" panose="020B0604020202020204" pitchFamily="34" charset="0"/>
              <a:buChar char="•"/>
            </a:pPr>
            <a:r>
              <a:rPr lang="vi-VN"/>
              <a:t>Tiêu thụ năng lượng ít hơn.</a:t>
            </a:r>
          </a:p>
          <a:p>
            <a:endParaRPr lang="en-US"/>
          </a:p>
        </p:txBody>
      </p:sp>
      <p:sp>
        <p:nvSpPr>
          <p:cNvPr id="4" name="Slide Number Placeholder 3">
            <a:extLst>
              <a:ext uri="{FF2B5EF4-FFF2-40B4-BE49-F238E27FC236}">
                <a16:creationId xmlns:a16="http://schemas.microsoft.com/office/drawing/2014/main" id="{41150436-707C-60E4-E4D7-2D2275A4561A}"/>
              </a:ext>
            </a:extLst>
          </p:cNvPr>
          <p:cNvSpPr>
            <a:spLocks noGrp="1"/>
          </p:cNvSpPr>
          <p:nvPr>
            <p:ph type="sldNum" sz="quarter" idx="10"/>
          </p:nvPr>
        </p:nvSpPr>
        <p:spPr/>
        <p:txBody>
          <a:bodyPr/>
          <a:lstStyle/>
          <a:p>
            <a:fld id="{3B490163-FAFD-47D6-BE4F-B2E71F8CC245}" type="slidenum">
              <a:rPr lang="en-US" smtClean="0"/>
              <a:t>44</a:t>
            </a:fld>
            <a:endParaRPr lang="en-US"/>
          </a:p>
        </p:txBody>
      </p:sp>
    </p:spTree>
    <p:extLst>
      <p:ext uri="{BB962C8B-B14F-4D97-AF65-F5344CB8AC3E}">
        <p14:creationId xmlns:p14="http://schemas.microsoft.com/office/powerpoint/2010/main" val="1021611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912F7-EC74-35B0-1E3A-D56573E86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3D47F5-E55A-2943-30CE-8C4786F765A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145FEAA-CD25-B32D-3C13-258BCD21E3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BA13B6-B2D4-C2AD-7B6A-3D2879DD913C}"/>
              </a:ext>
            </a:extLst>
          </p:cNvPr>
          <p:cNvSpPr>
            <a:spLocks noGrp="1"/>
          </p:cNvSpPr>
          <p:nvPr>
            <p:ph type="sldNum" sz="quarter" idx="10"/>
          </p:nvPr>
        </p:nvSpPr>
        <p:spPr/>
        <p:txBody>
          <a:bodyPr/>
          <a:lstStyle/>
          <a:p>
            <a:fld id="{3B490163-FAFD-47D6-BE4F-B2E71F8CC245}" type="slidenum">
              <a:rPr lang="en-US" smtClean="0"/>
              <a:t>5</a:t>
            </a:fld>
            <a:endParaRPr lang="en-US"/>
          </a:p>
        </p:txBody>
      </p:sp>
    </p:spTree>
    <p:extLst>
      <p:ext uri="{BB962C8B-B14F-4D97-AF65-F5344CB8AC3E}">
        <p14:creationId xmlns:p14="http://schemas.microsoft.com/office/powerpoint/2010/main" val="355063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BC447-A15C-B745-E70D-B439833EC2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DA296-4981-AD2A-2E25-7F7B7B639AD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BFB683D-53F3-35D3-088C-8CB4A4181E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E6BC06-4850-B649-4A79-29D8EE1132AC}"/>
              </a:ext>
            </a:extLst>
          </p:cNvPr>
          <p:cNvSpPr>
            <a:spLocks noGrp="1"/>
          </p:cNvSpPr>
          <p:nvPr>
            <p:ph type="sldNum" sz="quarter" idx="10"/>
          </p:nvPr>
        </p:nvSpPr>
        <p:spPr/>
        <p:txBody>
          <a:bodyPr/>
          <a:lstStyle/>
          <a:p>
            <a:fld id="{3B490163-FAFD-47D6-BE4F-B2E71F8CC245}" type="slidenum">
              <a:rPr lang="en-US" smtClean="0"/>
              <a:t>6</a:t>
            </a:fld>
            <a:endParaRPr lang="en-US"/>
          </a:p>
        </p:txBody>
      </p:sp>
    </p:spTree>
    <p:extLst>
      <p:ext uri="{BB962C8B-B14F-4D97-AF65-F5344CB8AC3E}">
        <p14:creationId xmlns:p14="http://schemas.microsoft.com/office/powerpoint/2010/main" val="1155190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296BA0-BD84-985C-05DF-ED8DB9B0E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FC3E43-8F01-0600-E205-9AF27C94C8D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7DA9632-EFBB-DE9C-6377-DD0BF7DA0D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4B2A41-8EEE-D60C-CC51-D0DF35AE164D}"/>
              </a:ext>
            </a:extLst>
          </p:cNvPr>
          <p:cNvSpPr>
            <a:spLocks noGrp="1"/>
          </p:cNvSpPr>
          <p:nvPr>
            <p:ph type="sldNum" sz="quarter" idx="10"/>
          </p:nvPr>
        </p:nvSpPr>
        <p:spPr/>
        <p:txBody>
          <a:bodyPr/>
          <a:lstStyle/>
          <a:p>
            <a:fld id="{3B490163-FAFD-47D6-BE4F-B2E71F8CC245}" type="slidenum">
              <a:rPr lang="en-US" smtClean="0"/>
              <a:t>7</a:t>
            </a:fld>
            <a:endParaRPr lang="en-US"/>
          </a:p>
        </p:txBody>
      </p:sp>
    </p:spTree>
    <p:extLst>
      <p:ext uri="{BB962C8B-B14F-4D97-AF65-F5344CB8AC3E}">
        <p14:creationId xmlns:p14="http://schemas.microsoft.com/office/powerpoint/2010/main" val="474050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BED16-3713-32E3-5ADB-C75597A3BA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05555-3909-5EC3-D39E-2B30964A11A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9822764-052D-FE9C-D407-4B3406C1F0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14093D-5477-E8CA-E534-CEEB254601B2}"/>
              </a:ext>
            </a:extLst>
          </p:cNvPr>
          <p:cNvSpPr>
            <a:spLocks noGrp="1"/>
          </p:cNvSpPr>
          <p:nvPr>
            <p:ph type="sldNum" sz="quarter" idx="10"/>
          </p:nvPr>
        </p:nvSpPr>
        <p:spPr/>
        <p:txBody>
          <a:bodyPr/>
          <a:lstStyle/>
          <a:p>
            <a:fld id="{3B490163-FAFD-47D6-BE4F-B2E71F8CC245}" type="slidenum">
              <a:rPr lang="en-US" smtClean="0"/>
              <a:t>8</a:t>
            </a:fld>
            <a:endParaRPr lang="en-US"/>
          </a:p>
        </p:txBody>
      </p:sp>
    </p:spTree>
    <p:extLst>
      <p:ext uri="{BB962C8B-B14F-4D97-AF65-F5344CB8AC3E}">
        <p14:creationId xmlns:p14="http://schemas.microsoft.com/office/powerpoint/2010/main" val="98571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22282-2BB3-B6CF-66FA-5EA1D51E9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803693-B751-6A76-CB3A-65CCAFE0F6C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5FC9AEF-29CC-4F8B-8178-B58DFE2E5B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0B4F6D-CF15-B262-0FA6-4FB35D083AEC}"/>
              </a:ext>
            </a:extLst>
          </p:cNvPr>
          <p:cNvSpPr>
            <a:spLocks noGrp="1"/>
          </p:cNvSpPr>
          <p:nvPr>
            <p:ph type="sldNum" sz="quarter" idx="10"/>
          </p:nvPr>
        </p:nvSpPr>
        <p:spPr/>
        <p:txBody>
          <a:bodyPr/>
          <a:lstStyle/>
          <a:p>
            <a:fld id="{3B490163-FAFD-47D6-BE4F-B2E71F8CC245}" type="slidenum">
              <a:rPr lang="en-US" smtClean="0"/>
              <a:t>9</a:t>
            </a:fld>
            <a:endParaRPr lang="en-US"/>
          </a:p>
        </p:txBody>
      </p:sp>
    </p:spTree>
    <p:extLst>
      <p:ext uri="{BB962C8B-B14F-4D97-AF65-F5344CB8AC3E}">
        <p14:creationId xmlns:p14="http://schemas.microsoft.com/office/powerpoint/2010/main" val="2993526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12BD-1940-489A-8D23-839EE965F8E4}" type="datetime1">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738424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02AC28-54DF-48E9-AA5E-6E195CDE520B}" type="datetime1">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2077375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AE5BD5-B0D4-4354-941F-112FB1125190}" type="datetime1">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11014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D5EFB-16FB-44FC-90EA-7EB434565A0A}" type="datetime1">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137735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C4B499-0B82-4E86-A06F-E9E1B13BF60C}" type="datetime1">
              <a:rPr lang="en-US" smtClean="0"/>
              <a:t>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769466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380F79-8CC4-4596-88DC-EB1AD0CA9EBA}" type="datetime1">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529774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1F2C85-9184-43D3-B6BA-4AF7EDDF4A45}" type="datetime1">
              <a:rPr lang="en-US" smtClean="0"/>
              <a:t>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989528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BD2314D-157A-43B9-B51D-F0C6C7DB3ECD}" type="datetime1">
              <a:rPr lang="en-US" smtClean="0"/>
              <a:t>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333351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7EFEE2-F322-4524-866A-C25C6158298D}" type="datetime1">
              <a:rPr lang="en-US" smtClean="0"/>
              <a:t>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4109340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2AE50A-7692-4C8D-A642-E128B257617E}" type="datetime1">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6876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C22DF4-811D-4774-B62B-F02587FBD653}" type="datetime1">
              <a:rPr lang="en-US" smtClean="0"/>
              <a:t>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973BD-8CE5-47C4-B8E5-573200B24DAB}" type="slidenum">
              <a:rPr lang="en-US" smtClean="0"/>
              <a:t>‹#›</a:t>
            </a:fld>
            <a:endParaRPr lang="en-US"/>
          </a:p>
        </p:txBody>
      </p:sp>
    </p:spTree>
    <p:extLst>
      <p:ext uri="{BB962C8B-B14F-4D97-AF65-F5344CB8AC3E}">
        <p14:creationId xmlns:p14="http://schemas.microsoft.com/office/powerpoint/2010/main" val="365499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F486E5-A814-4182-A8F0-27E3DEDF7F99}" type="datetime1">
              <a:rPr lang="en-US" smtClean="0"/>
              <a:t>1/18/2025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973BD-8CE5-47C4-B8E5-573200B24DAB}" type="slidenum">
              <a:rPr lang="en-US" smtClean="0"/>
              <a:t>‹#›</a:t>
            </a:fld>
            <a:endParaRPr lang="en-US"/>
          </a:p>
        </p:txBody>
      </p:sp>
    </p:spTree>
    <p:extLst>
      <p:ext uri="{BB962C8B-B14F-4D97-AF65-F5344CB8AC3E}">
        <p14:creationId xmlns:p14="http://schemas.microsoft.com/office/powerpoint/2010/main" val="164352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1.pn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9.png"/><Relationship Id="rId5" Type="http://schemas.microsoft.com/office/2007/relationships/hdphoto" Target="../media/hdphoto2.wdp"/><Relationship Id="rId10" Type="http://schemas.openxmlformats.org/officeDocument/2006/relationships/image" Target="../media/image63.jpeg"/><Relationship Id="rId4" Type="http://schemas.openxmlformats.org/officeDocument/2006/relationships/image" Target="../media/image58.png"/><Relationship Id="rId9"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DD3583-F4E0-4BB5-508F-C75C4AA83DBC}"/>
              </a:ext>
            </a:extLst>
          </p:cNvPr>
          <p:cNvSpPr txBox="1"/>
          <p:nvPr/>
        </p:nvSpPr>
        <p:spPr>
          <a:xfrm>
            <a:off x="228600" y="5029200"/>
            <a:ext cx="5181600" cy="1234505"/>
          </a:xfrm>
          <a:prstGeom prst="rect">
            <a:avLst/>
          </a:prstGeom>
          <a:noFill/>
        </p:spPr>
        <p:txBody>
          <a:bodyPr wrap="square" rtlCol="0">
            <a:spAutoFit/>
          </a:bodyPr>
          <a:lstStyle/>
          <a:p>
            <a:pPr algn="ctr"/>
            <a:r>
              <a:rPr lang="en-US" sz="2400" b="1">
                <a:ln w="0"/>
                <a:effectLst>
                  <a:outerShdw blurRad="38100" dist="19050" dir="2700000" algn="tl" rotWithShape="0">
                    <a:schemeClr val="dk1">
                      <a:alpha val="40000"/>
                    </a:schemeClr>
                  </a:outerShdw>
                </a:effectLst>
              </a:rPr>
              <a:t>Đồ án tốt nghiệp </a:t>
            </a:r>
            <a:endParaRPr lang="en-US" sz="2400" b="1" dirty="0">
              <a:ln w="0"/>
              <a:effectLst>
                <a:outerShdw blurRad="38100" dist="19050" dir="2700000" algn="tl" rotWithShape="0">
                  <a:schemeClr val="dk1">
                    <a:alpha val="40000"/>
                  </a:schemeClr>
                </a:outerShdw>
              </a:effectLst>
            </a:endParaRPr>
          </a:p>
          <a:p>
            <a:pPr algn="ctr">
              <a:lnSpc>
                <a:spcPct val="107000"/>
              </a:lnSpc>
              <a:spcAft>
                <a:spcPts val="800"/>
              </a:spcAft>
              <a:tabLst>
                <a:tab pos="1581150" algn="l"/>
              </a:tabLst>
            </a:pPr>
            <a:r>
              <a:rPr lang="en-US" sz="2400" b="1">
                <a:ln w="0"/>
                <a:effectLst>
                  <a:outerShdw blurRad="38100" dist="19050" dir="2700000" algn="tl" rotWithShape="0">
                    <a:schemeClr val="dk1">
                      <a:alpha val="40000"/>
                    </a:schemeClr>
                  </a:outerShdw>
                </a:effectLst>
              </a:rPr>
              <a:t>THIẾT KẾ HỆ THỐNG IOT TÍCH HỢP LORA GIÁM SÁT TRANG TRẠI NUÔI GÀ</a:t>
            </a:r>
          </a:p>
        </p:txBody>
      </p:sp>
      <p:sp>
        <p:nvSpPr>
          <p:cNvPr id="4" name="TextBox 3">
            <a:extLst>
              <a:ext uri="{FF2B5EF4-FFF2-40B4-BE49-F238E27FC236}">
                <a16:creationId xmlns:a16="http://schemas.microsoft.com/office/drawing/2014/main" id="{308BA5E8-8B55-1A98-67C6-BB14FFC2B88D}"/>
              </a:ext>
            </a:extLst>
          </p:cNvPr>
          <p:cNvSpPr txBox="1"/>
          <p:nvPr/>
        </p:nvSpPr>
        <p:spPr>
          <a:xfrm>
            <a:off x="6629400" y="5184787"/>
            <a:ext cx="53340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GVHD: TS. Trần Văn Hưng</a:t>
            </a: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98660F7-EDFE-6D52-530F-D4458FB01FD1}"/>
              </a:ext>
            </a:extLst>
          </p:cNvPr>
          <p:cNvSpPr txBox="1"/>
          <p:nvPr/>
        </p:nvSpPr>
        <p:spPr>
          <a:xfrm>
            <a:off x="6629400" y="5355878"/>
            <a:ext cx="5019676" cy="1200329"/>
          </a:xfrm>
          <a:prstGeom prst="rect">
            <a:avLst/>
          </a:prstGeom>
          <a:noFill/>
        </p:spPr>
        <p:txBody>
          <a:bodyPr wrap="square" rtlCol="0">
            <a:spAutoFit/>
          </a:bodyPr>
          <a:lstStyle/>
          <a:p>
            <a:pPr>
              <a:lnSpc>
                <a:spcPct val="200000"/>
              </a:lnSpc>
            </a:pPr>
            <a:r>
              <a:rPr lang="en-US" sz="2400" b="1">
                <a:latin typeface="Times New Roman" panose="02020603050405020304" pitchFamily="18" charset="0"/>
                <a:cs typeface="Times New Roman" panose="02020603050405020304" pitchFamily="18" charset="0"/>
              </a:rPr>
              <a:t>Người trình bày: </a:t>
            </a:r>
            <a:r>
              <a:rPr lang="en-US" sz="2400">
                <a:latin typeface="Times New Roman" panose="02020603050405020304" pitchFamily="18" charset="0"/>
                <a:cs typeface="Times New Roman" panose="02020603050405020304" pitchFamily="18" charset="0"/>
              </a:rPr>
              <a:t>Nguyễn Ngọc Thắng</a:t>
            </a:r>
          </a:p>
          <a:p>
            <a:r>
              <a:rPr lang="en-US" sz="2400" b="1">
                <a:latin typeface="Times New Roman" panose="02020603050405020304" pitchFamily="18" charset="0"/>
                <a:cs typeface="Times New Roman" panose="02020603050405020304" pitchFamily="18" charset="0"/>
              </a:rPr>
              <a:t>Lớp</a:t>
            </a:r>
            <a:r>
              <a:rPr lang="en-US" sz="2400" b="1" dirty="0">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KTĐT </a:t>
            </a:r>
            <a:r>
              <a:rPr lang="en-US" sz="2400">
                <a:latin typeface="Times New Roman" panose="02020603050405020304" pitchFamily="18" charset="0"/>
                <a:cs typeface="Times New Roman" panose="02020603050405020304" pitchFamily="18" charset="0"/>
              </a:rPr>
              <a:t>&amp; THCN2 K61</a:t>
            </a:r>
            <a:endParaRPr lang="en-US" sz="2400" dirty="0">
              <a:latin typeface="Times New Roman" panose="02020603050405020304" pitchFamily="18" charset="0"/>
              <a:cs typeface="Times New Roman" panose="02020603050405020304" pitchFamily="18" charset="0"/>
            </a:endParaRPr>
          </a:p>
        </p:txBody>
      </p:sp>
      <p:sp>
        <p:nvSpPr>
          <p:cNvPr id="3" name="Slide Number Placeholder 4">
            <a:extLst>
              <a:ext uri="{FF2B5EF4-FFF2-40B4-BE49-F238E27FC236}">
                <a16:creationId xmlns:a16="http://schemas.microsoft.com/office/drawing/2014/main" id="{3283924C-1849-DA50-BC11-6BF03938E569}"/>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t>1</a:t>
            </a:fld>
            <a:endParaRPr lang="en-US" sz="1600" b="1"/>
          </a:p>
        </p:txBody>
      </p:sp>
    </p:spTree>
    <p:extLst>
      <p:ext uri="{BB962C8B-B14F-4D97-AF65-F5344CB8AC3E}">
        <p14:creationId xmlns:p14="http://schemas.microsoft.com/office/powerpoint/2010/main" val="850661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0EFDE5D-CC9B-8E02-25BD-D6119528570B}"/>
            </a:ext>
          </a:extLst>
        </p:cNvPr>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E4D43D3B-2E4C-F984-CBAB-D275BA0CF816}"/>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Times New Roman" panose="02020603050405020304" pitchFamily="18" charset="0"/>
                <a:cs typeface="Times New Roman" panose="02020603050405020304" pitchFamily="18" charset="0"/>
              </a:rPr>
              <a:t>10</a:t>
            </a:fld>
            <a:endParaRPr lang="en-US" sz="16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BB1AED8-D0F8-7DB1-836C-33567D2F5294}"/>
              </a:ext>
            </a:extLst>
          </p:cNvPr>
          <p:cNvSpPr txBox="1"/>
          <p:nvPr/>
        </p:nvSpPr>
        <p:spPr>
          <a:xfrm>
            <a:off x="349250" y="1304217"/>
            <a:ext cx="5064207"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2.4 </a:t>
            </a:r>
            <a:r>
              <a:rPr lang="en-US" sz="2400" b="1">
                <a:latin typeface="Times New Roman" panose="02020603050405020304" pitchFamily="18" charset="0"/>
                <a:cs typeface="Times New Roman" panose="02020603050405020304" pitchFamily="18" charset="0"/>
              </a:rPr>
              <a:t>Lựa chọn các linh kiện phần cứng</a:t>
            </a:r>
          </a:p>
        </p:txBody>
      </p:sp>
      <p:pic>
        <p:nvPicPr>
          <p:cNvPr id="1026" name="Picture 2" descr="ESP32-WROOM-32 WiFi + BT + BLE Module at ₹ 165/piece | Development Boards  in New Delhi | ID: 25222576391">
            <a:extLst>
              <a:ext uri="{FF2B5EF4-FFF2-40B4-BE49-F238E27FC236}">
                <a16:creationId xmlns:a16="http://schemas.microsoft.com/office/drawing/2014/main" id="{923DF24F-4F52-AF2D-8E80-1243A012E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4025" y="2095500"/>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752EC32-1D7E-0119-E756-35D8695E075A}"/>
              </a:ext>
            </a:extLst>
          </p:cNvPr>
          <p:cNvSpPr txBox="1"/>
          <p:nvPr/>
        </p:nvSpPr>
        <p:spPr>
          <a:xfrm>
            <a:off x="349250" y="2362200"/>
            <a:ext cx="7941802" cy="3283463"/>
          </a:xfrm>
          <a:prstGeom prst="rect">
            <a:avLst/>
          </a:prstGeom>
          <a:noFill/>
        </p:spPr>
        <p:txBody>
          <a:bodyPr wrap="square">
            <a:spAutoFit/>
          </a:bodyPr>
          <a:lstStyle/>
          <a:p>
            <a:pPr algn="just">
              <a:lnSpc>
                <a:spcPct val="115000"/>
              </a:lnSpc>
              <a:spcAft>
                <a:spcPts val="800"/>
              </a:spcAft>
            </a:pPr>
            <a:r>
              <a:rPr lang="en-US" b="1" kern="100">
                <a:effectLst/>
                <a:latin typeface="Times New Roman" panose="02020603050405020304" pitchFamily="18" charset="0"/>
                <a:ea typeface="Aptos" panose="020B0004020202020204" pitchFamily="34" charset="0"/>
                <a:cs typeface="Times New Roman" panose="02020603050405020304" pitchFamily="18" charset="0"/>
              </a:rPr>
              <a:t>Thông số kỹ thuật</a:t>
            </a:r>
            <a:endParaRPr lang="vi-VN" sz="16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Bộ vi xử lý: LX6 32-bit, lõi đơn/lõi kép, 240 MHz.</a:t>
            </a:r>
            <a:endParaRPr 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Bộ nhớ: 520 KB SRAM, 16 KB RTC SRAM, 448 KB ROM.</a:t>
            </a:r>
            <a:endParaRPr 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Wi-Fi: Chuẩn 802.11 b/g/n, 150 Mbps.</a:t>
            </a:r>
            <a:endParaRPr 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Bluetooth: v4.2, BLE.</a:t>
            </a:r>
            <a:endParaRPr 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GPIO: 34 chân lập trình.</a:t>
            </a:r>
            <a:endParaRPr 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ADC/DAC: 18 kênh ADC 12-bit, 2 kênh DAC 8-bit.</a:t>
            </a:r>
            <a:endParaRPr 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Kết nối: 4 SPI, 2 I2C, 2 I2S, 3 UART, Ethernet MAC.</a:t>
            </a:r>
            <a:endParaRPr 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PWM: 16 kênh LED, động cơ PWM.</a:t>
            </a:r>
            <a:endParaRPr lang="en-US" sz="2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Bảo mật: Khởi động an toàn, mã hóa Flash, AES, SHA-2, RSA, ECC</a:t>
            </a:r>
            <a:r>
              <a:rPr lang="vi-VN" sz="1600">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D06F3343-C5FE-2B14-48CC-041191836EDC}"/>
              </a:ext>
            </a:extLst>
          </p:cNvPr>
          <p:cNvSpPr txBox="1"/>
          <p:nvPr/>
        </p:nvSpPr>
        <p:spPr>
          <a:xfrm>
            <a:off x="341876" y="1845560"/>
            <a:ext cx="1105924" cy="458074"/>
          </a:xfrm>
          <a:prstGeom prst="rect">
            <a:avLst/>
          </a:prstGeom>
          <a:noFill/>
        </p:spPr>
        <p:txBody>
          <a:bodyPr wrap="square">
            <a:spAutoFit/>
          </a:bodyPr>
          <a:lstStyle/>
          <a:p>
            <a:pPr algn="just">
              <a:lnSpc>
                <a:spcPct val="150000"/>
              </a:lnSpc>
              <a:spcBef>
                <a:spcPts val="800"/>
              </a:spcBef>
              <a:spcAft>
                <a:spcPts val="400"/>
              </a:spcAft>
            </a:pPr>
            <a:r>
              <a:rPr lang="vi-VN" sz="1800" b="1" kern="100">
                <a:effectLst/>
                <a:latin typeface="Times New Roman" panose="02020603050405020304" pitchFamily="18" charset="0"/>
                <a:ea typeface="Times New Roman" panose="02020603050405020304" pitchFamily="18" charset="0"/>
                <a:cs typeface="Times New Roman" panose="02020603050405020304" pitchFamily="18" charset="0"/>
              </a:rPr>
              <a:t>ESP32</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 name="Hộp Văn bản 6">
            <a:extLst>
              <a:ext uri="{FF2B5EF4-FFF2-40B4-BE49-F238E27FC236}">
                <a16:creationId xmlns:a16="http://schemas.microsoft.com/office/drawing/2014/main" id="{221830F6-3ABD-CF7E-38F1-B84212A85591}"/>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2351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8E5A6EF-6B0C-2E8E-FF00-484BFE73E93B}"/>
            </a:ext>
          </a:extLst>
        </p:cNvPr>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30463739-A9F1-0821-E1E1-0CB810E84DF3}"/>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Times New Roman" panose="02020603050405020304" pitchFamily="18" charset="0"/>
                <a:cs typeface="Times New Roman" panose="02020603050405020304" pitchFamily="18" charset="0"/>
              </a:rPr>
              <a:t>11</a:t>
            </a:fld>
            <a:endParaRPr lang="en-US" sz="16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07E1D24-360C-8F60-9D5A-EFF87B2733F4}"/>
              </a:ext>
            </a:extLst>
          </p:cNvPr>
          <p:cNvSpPr txBox="1"/>
          <p:nvPr/>
        </p:nvSpPr>
        <p:spPr>
          <a:xfrm>
            <a:off x="349250" y="1304217"/>
            <a:ext cx="5064207"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2.4 </a:t>
            </a:r>
            <a:r>
              <a:rPr lang="en-US" sz="2400" b="1">
                <a:latin typeface="Times New Roman" panose="02020603050405020304" pitchFamily="18" charset="0"/>
                <a:cs typeface="Times New Roman" panose="02020603050405020304" pitchFamily="18" charset="0"/>
              </a:rPr>
              <a:t>Lựa chọn các linh kiện phần cứng</a:t>
            </a:r>
          </a:p>
        </p:txBody>
      </p:sp>
      <p:sp>
        <p:nvSpPr>
          <p:cNvPr id="11" name="TextBox 10">
            <a:extLst>
              <a:ext uri="{FF2B5EF4-FFF2-40B4-BE49-F238E27FC236}">
                <a16:creationId xmlns:a16="http://schemas.microsoft.com/office/drawing/2014/main" id="{D07D0BD1-5B52-E2BF-4402-0EA2DD452CCE}"/>
              </a:ext>
            </a:extLst>
          </p:cNvPr>
          <p:cNvSpPr txBox="1"/>
          <p:nvPr/>
        </p:nvSpPr>
        <p:spPr>
          <a:xfrm>
            <a:off x="349250" y="2209800"/>
            <a:ext cx="7941802" cy="2975686"/>
          </a:xfrm>
          <a:prstGeom prst="rect">
            <a:avLst/>
          </a:prstGeom>
          <a:noFill/>
        </p:spPr>
        <p:txBody>
          <a:bodyPr wrap="square">
            <a:spAutoFit/>
          </a:bodyPr>
          <a:lstStyle/>
          <a:p>
            <a:pPr algn="just">
              <a:lnSpc>
                <a:spcPct val="115000"/>
              </a:lnSpc>
              <a:spcAft>
                <a:spcPts val="800"/>
              </a:spcAf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Thông số kỹ thuật</a:t>
            </a:r>
            <a:endParaRPr lang="vi-VN" sz="16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Điện áp: 5V/3.3V</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Nhiệt độ: -20°C đến 70°C</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IC: ILI9341</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Giao tiếp: SPI</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Độ phân giải: 240x320 (QVGA)</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Màu hiển thị: 262K/65K</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Kích thước: 2.2 inch (67x40mm)</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Trọng lượng: 18.43g</a:t>
            </a:r>
          </a:p>
        </p:txBody>
      </p:sp>
      <p:sp>
        <p:nvSpPr>
          <p:cNvPr id="3" name="TextBox 2">
            <a:extLst>
              <a:ext uri="{FF2B5EF4-FFF2-40B4-BE49-F238E27FC236}">
                <a16:creationId xmlns:a16="http://schemas.microsoft.com/office/drawing/2014/main" id="{50F1F86B-3ABB-6D57-6EA5-39C6A24B89BA}"/>
              </a:ext>
            </a:extLst>
          </p:cNvPr>
          <p:cNvSpPr txBox="1"/>
          <p:nvPr/>
        </p:nvSpPr>
        <p:spPr>
          <a:xfrm>
            <a:off x="341876" y="1845560"/>
            <a:ext cx="2553724" cy="458074"/>
          </a:xfrm>
          <a:prstGeom prst="rect">
            <a:avLst/>
          </a:prstGeom>
          <a:noFill/>
        </p:spPr>
        <p:txBody>
          <a:bodyPr wrap="square">
            <a:spAutoFit/>
          </a:bodyPr>
          <a:lstStyle/>
          <a:p>
            <a:pPr algn="just">
              <a:lnSpc>
                <a:spcPct val="150000"/>
              </a:lnSpc>
              <a:spcBef>
                <a:spcPts val="800"/>
              </a:spcBef>
              <a:spcAft>
                <a:spcPts val="400"/>
              </a:spcAft>
            </a:pPr>
            <a:r>
              <a:rPr lang="en-US" b="1" kern="100">
                <a:latin typeface="Times New Roman" panose="02020603050405020304" pitchFamily="18" charset="0"/>
                <a:ea typeface="Times New Roman" panose="02020603050405020304" pitchFamily="18" charset="0"/>
                <a:cs typeface="Times New Roman" panose="02020603050405020304" pitchFamily="18" charset="0"/>
              </a:rPr>
              <a:t>Màn hình TFT 2.2</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descr="Ảnh mặt trước">
            <a:extLst>
              <a:ext uri="{FF2B5EF4-FFF2-40B4-BE49-F238E27FC236}">
                <a16:creationId xmlns:a16="http://schemas.microsoft.com/office/drawing/2014/main" id="{AE9CEB5D-24F7-9A72-FA00-3C56E5CECF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4247" b="12895"/>
          <a:stretch/>
        </p:blipFill>
        <p:spPr bwMode="auto">
          <a:xfrm>
            <a:off x="8235950" y="2438400"/>
            <a:ext cx="3606800" cy="2627070"/>
          </a:xfrm>
          <a:prstGeom prst="rect">
            <a:avLst/>
          </a:prstGeom>
          <a:noFill/>
          <a:ln>
            <a:noFill/>
          </a:ln>
          <a:extLst>
            <a:ext uri="{53640926-AAD7-44D8-BBD7-CCE9431645EC}">
              <a14:shadowObscured xmlns:a14="http://schemas.microsoft.com/office/drawing/2010/main"/>
            </a:ext>
          </a:extLst>
        </p:spPr>
      </p:pic>
      <p:sp>
        <p:nvSpPr>
          <p:cNvPr id="7" name="Hộp Văn bản 6">
            <a:extLst>
              <a:ext uri="{FF2B5EF4-FFF2-40B4-BE49-F238E27FC236}">
                <a16:creationId xmlns:a16="http://schemas.microsoft.com/office/drawing/2014/main" id="{CF9EC21F-654D-75B8-42A5-DC7FFE135A5D}"/>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1301870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FEE6AEB-C8B1-5A2E-CCEA-F4BD54979467}"/>
            </a:ext>
          </a:extLst>
        </p:cNvPr>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0A240EC7-7B53-24B0-42C8-1CF8E6972FD4}"/>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Times New Roman" panose="02020603050405020304" pitchFamily="18" charset="0"/>
                <a:cs typeface="Times New Roman" panose="02020603050405020304" pitchFamily="18" charset="0"/>
              </a:rPr>
              <a:t>12</a:t>
            </a:fld>
            <a:endParaRPr lang="en-US" sz="16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E1A8407-457A-A164-4B6E-7EE77932B627}"/>
              </a:ext>
            </a:extLst>
          </p:cNvPr>
          <p:cNvSpPr txBox="1"/>
          <p:nvPr/>
        </p:nvSpPr>
        <p:spPr>
          <a:xfrm>
            <a:off x="349250" y="1304217"/>
            <a:ext cx="5064207"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2.4 </a:t>
            </a:r>
            <a:r>
              <a:rPr lang="en-US" sz="2400" b="1">
                <a:latin typeface="Times New Roman" panose="02020603050405020304" pitchFamily="18" charset="0"/>
                <a:cs typeface="Times New Roman" panose="02020603050405020304" pitchFamily="18" charset="0"/>
              </a:rPr>
              <a:t>Lựa chọn các linh kiện phần cứng</a:t>
            </a:r>
          </a:p>
        </p:txBody>
      </p:sp>
      <p:sp>
        <p:nvSpPr>
          <p:cNvPr id="11" name="TextBox 10">
            <a:extLst>
              <a:ext uri="{FF2B5EF4-FFF2-40B4-BE49-F238E27FC236}">
                <a16:creationId xmlns:a16="http://schemas.microsoft.com/office/drawing/2014/main" id="{0155ED26-4365-A47F-044F-D30F988D956C}"/>
              </a:ext>
            </a:extLst>
          </p:cNvPr>
          <p:cNvSpPr txBox="1"/>
          <p:nvPr/>
        </p:nvSpPr>
        <p:spPr>
          <a:xfrm>
            <a:off x="349250" y="2209800"/>
            <a:ext cx="7941802" cy="4206793"/>
          </a:xfrm>
          <a:prstGeom prst="rect">
            <a:avLst/>
          </a:prstGeom>
          <a:noFill/>
        </p:spPr>
        <p:txBody>
          <a:bodyPr wrap="square">
            <a:spAutoFit/>
          </a:bodyPr>
          <a:lstStyle/>
          <a:p>
            <a:pPr algn="just">
              <a:lnSpc>
                <a:spcPct val="115000"/>
              </a:lnSpc>
              <a:spcAft>
                <a:spcPts val="800"/>
              </a:spcAf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Thông số kỹ thuật</a:t>
            </a:r>
            <a:endParaRPr lang="vi-VN" sz="16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Kích thước: 20x36mm (không gồm anten, SMA).</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Tần số: 410-441MHz, mặc định 433MHz, bước 1000KHz.</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Điện áp: 2-5.5VDC.</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Giao tiếp: UART.</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Khoảng cách: Tối đa 3000m (lý tưởng).</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Công suất: 20dBm (100mW), điều chỉnh 4 mức.</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Tốc độ không khí: 0.3-19.2Kbps, mặc định 2.4Kbps.</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Dòng tiêu thụ: Nghỉ 1.5µA, truyền 670mA, nhận 14.5-30mA.</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Bộ đệm: 512 byte.</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Hỗ trợ: RSSI, anten SMA/lò xo.</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Nhiệt độ: -40°C đến 85°C, bảo quản -40°C đến 125°C.</a:t>
            </a:r>
          </a:p>
          <a:p>
            <a:pPr marL="342900" indent="-34290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Độ ẩm: 10-90%.</a:t>
            </a:r>
          </a:p>
        </p:txBody>
      </p:sp>
      <p:sp>
        <p:nvSpPr>
          <p:cNvPr id="3" name="TextBox 2">
            <a:extLst>
              <a:ext uri="{FF2B5EF4-FFF2-40B4-BE49-F238E27FC236}">
                <a16:creationId xmlns:a16="http://schemas.microsoft.com/office/drawing/2014/main" id="{84ED5A11-767D-7CAC-C658-E3C5788D7013}"/>
              </a:ext>
            </a:extLst>
          </p:cNvPr>
          <p:cNvSpPr txBox="1"/>
          <p:nvPr/>
        </p:nvSpPr>
        <p:spPr>
          <a:xfrm>
            <a:off x="341875" y="1845560"/>
            <a:ext cx="4195691" cy="458074"/>
          </a:xfrm>
          <a:prstGeom prst="rect">
            <a:avLst/>
          </a:prstGeom>
          <a:noFill/>
        </p:spPr>
        <p:txBody>
          <a:bodyPr wrap="square">
            <a:spAutoFit/>
          </a:bodyPr>
          <a:lstStyle/>
          <a:p>
            <a:pPr algn="just">
              <a:lnSpc>
                <a:spcPct val="150000"/>
              </a:lnSpc>
              <a:spcBef>
                <a:spcPts val="800"/>
              </a:spcBef>
              <a:spcAft>
                <a:spcPts val="400"/>
              </a:spcAft>
            </a:pPr>
            <a:r>
              <a:rPr lang="en-US" sz="1800" b="1">
                <a:effectLst/>
                <a:latin typeface="Times New Roman" panose="02020603050405020304" pitchFamily="18" charset="0"/>
                <a:ea typeface="Aptos" panose="020B0004020202020204" pitchFamily="34" charset="0"/>
                <a:cs typeface="Times New Roman" panose="02020603050405020304" pitchFamily="18" charset="0"/>
              </a:rPr>
              <a:t>Module Lora AS32-TTL-100</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descr="A close-up of a wireless port&#10;&#10;Description automatically generated">
            <a:extLst>
              <a:ext uri="{FF2B5EF4-FFF2-40B4-BE49-F238E27FC236}">
                <a16:creationId xmlns:a16="http://schemas.microsoft.com/office/drawing/2014/main" id="{BEE6DBBF-17E2-F093-C25F-C223BCB491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06715" y="2642552"/>
            <a:ext cx="3753485" cy="1572895"/>
          </a:xfrm>
          <a:prstGeom prst="rect">
            <a:avLst/>
          </a:prstGeom>
          <a:noFill/>
          <a:ln>
            <a:noFill/>
          </a:ln>
        </p:spPr>
      </p:pic>
      <p:sp>
        <p:nvSpPr>
          <p:cNvPr id="9" name="Hộp Văn bản 6">
            <a:extLst>
              <a:ext uri="{FF2B5EF4-FFF2-40B4-BE49-F238E27FC236}">
                <a16:creationId xmlns:a16="http://schemas.microsoft.com/office/drawing/2014/main" id="{FEFE2241-407E-6702-0417-C3364EC05D89}"/>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2275842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14EA24F-A5CC-8E0D-6B19-1AEC77DEA19C}"/>
            </a:ext>
          </a:extLst>
        </p:cNvPr>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1720661E-AFF3-A03B-9923-4EB2B7F3BCBD}"/>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Times New Roman" panose="02020603050405020304" pitchFamily="18" charset="0"/>
                <a:cs typeface="Times New Roman" panose="02020603050405020304" pitchFamily="18" charset="0"/>
              </a:rPr>
              <a:t>13</a:t>
            </a:fld>
            <a:endParaRPr lang="en-US" sz="16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114F4AC-AE23-F10A-BF4A-82D3FE5D0B0A}"/>
              </a:ext>
            </a:extLst>
          </p:cNvPr>
          <p:cNvSpPr txBox="1"/>
          <p:nvPr/>
        </p:nvSpPr>
        <p:spPr>
          <a:xfrm>
            <a:off x="349250" y="1304217"/>
            <a:ext cx="5064207"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2.4 </a:t>
            </a:r>
            <a:r>
              <a:rPr lang="en-US" sz="2400" b="1">
                <a:latin typeface="Times New Roman" panose="02020603050405020304" pitchFamily="18" charset="0"/>
                <a:cs typeface="Times New Roman" panose="02020603050405020304" pitchFamily="18" charset="0"/>
              </a:rPr>
              <a:t>Lựa chọn các linh kiện phần cứng</a:t>
            </a:r>
          </a:p>
        </p:txBody>
      </p:sp>
      <p:sp>
        <p:nvSpPr>
          <p:cNvPr id="11" name="TextBox 10">
            <a:extLst>
              <a:ext uri="{FF2B5EF4-FFF2-40B4-BE49-F238E27FC236}">
                <a16:creationId xmlns:a16="http://schemas.microsoft.com/office/drawing/2014/main" id="{F1882C3F-4D9C-7E34-618D-E0A370491710}"/>
              </a:ext>
            </a:extLst>
          </p:cNvPr>
          <p:cNvSpPr txBox="1"/>
          <p:nvPr/>
        </p:nvSpPr>
        <p:spPr>
          <a:xfrm>
            <a:off x="349250" y="2209800"/>
            <a:ext cx="7941802" cy="3236142"/>
          </a:xfrm>
          <a:prstGeom prst="rect">
            <a:avLst/>
          </a:prstGeom>
          <a:noFill/>
        </p:spPr>
        <p:txBody>
          <a:bodyPr wrap="square">
            <a:spAutoFit/>
          </a:bodyPr>
          <a:lstStyle/>
          <a:p>
            <a:pPr algn="just">
              <a:lnSpc>
                <a:spcPct val="115000"/>
              </a:lnSpc>
              <a:spcAft>
                <a:spcPts val="800"/>
              </a:spcAf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Thông số kỹ thuật</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Vi điều khiển: ATmega328</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Điện áp: Hoạt động 5V, đầu vào 7-12V (khuyên dùng).</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Chân I/O: 14 Digital (6 PWM), 8 Analog (thêm A6, A7 so với UNO).</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Dòng I/O: 20mA (tối đa 40mA).</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Bộ nhớ: 32KB Flash, 2KB SRAM, 1KB EEPROM.</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Tốc độ xung nhịp: 16 MHz.</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Kích thước: 43.2 x 18.5 mm.</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Trọng lượng: 5g.</a:t>
            </a:r>
          </a:p>
          <a:p>
            <a:pPr algn="just">
              <a:lnSpc>
                <a:spcPct val="115000"/>
              </a:lnSpc>
              <a:spcAft>
                <a:spcPts val="800"/>
              </a:spcAft>
            </a:pPr>
            <a:endParaRPr lang="vi-VN" sz="160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1A7FBBE-DA5F-420A-EFE3-B87FF45AC90E}"/>
              </a:ext>
            </a:extLst>
          </p:cNvPr>
          <p:cNvSpPr txBox="1"/>
          <p:nvPr/>
        </p:nvSpPr>
        <p:spPr>
          <a:xfrm>
            <a:off x="341875" y="1845560"/>
            <a:ext cx="4195691" cy="458074"/>
          </a:xfrm>
          <a:prstGeom prst="rect">
            <a:avLst/>
          </a:prstGeom>
          <a:noFill/>
        </p:spPr>
        <p:txBody>
          <a:bodyPr wrap="square">
            <a:spAutoFit/>
          </a:bodyPr>
          <a:lstStyle/>
          <a:p>
            <a:pPr algn="just">
              <a:lnSpc>
                <a:spcPct val="150000"/>
              </a:lnSpc>
              <a:spcBef>
                <a:spcPts val="800"/>
              </a:spcBef>
              <a:spcAft>
                <a:spcPts val="400"/>
              </a:spcAft>
            </a:pPr>
            <a:r>
              <a:rPr lang="en-US" sz="1800" b="1">
                <a:effectLst/>
                <a:latin typeface="Times New Roman" panose="02020603050405020304" pitchFamily="18" charset="0"/>
                <a:ea typeface="Aptos" panose="020B0004020202020204" pitchFamily="34" charset="0"/>
                <a:cs typeface="Times New Roman" panose="02020603050405020304" pitchFamily="18" charset="0"/>
              </a:rPr>
              <a:t>ARDUINO NANO</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descr="Arduino Nano V3.0 ATmega328P (Không kèm dây cáp USB) - Nshop">
            <a:extLst>
              <a:ext uri="{FF2B5EF4-FFF2-40B4-BE49-F238E27FC236}">
                <a16:creationId xmlns:a16="http://schemas.microsoft.com/office/drawing/2014/main" id="{73C8D661-5481-A5B8-049C-1D72CB0173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7888" b="21392"/>
          <a:stretch/>
        </p:blipFill>
        <p:spPr bwMode="auto">
          <a:xfrm>
            <a:off x="8153400" y="2959302"/>
            <a:ext cx="2933065" cy="1780540"/>
          </a:xfrm>
          <a:prstGeom prst="rect">
            <a:avLst/>
          </a:prstGeom>
          <a:noFill/>
          <a:ln>
            <a:noFill/>
          </a:ln>
          <a:extLst>
            <a:ext uri="{53640926-AAD7-44D8-BBD7-CCE9431645EC}">
              <a14:shadowObscured xmlns:a14="http://schemas.microsoft.com/office/drawing/2010/main"/>
            </a:ext>
          </a:extLst>
        </p:spPr>
      </p:pic>
      <p:sp>
        <p:nvSpPr>
          <p:cNvPr id="10" name="Hộp Văn bản 6">
            <a:extLst>
              <a:ext uri="{FF2B5EF4-FFF2-40B4-BE49-F238E27FC236}">
                <a16:creationId xmlns:a16="http://schemas.microsoft.com/office/drawing/2014/main" id="{DD118D66-F313-CFF8-79F2-0A49AE0DCDCE}"/>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4171793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3640584-9865-FD36-FE35-184FCEE8F587}"/>
            </a:ext>
          </a:extLst>
        </p:cNvPr>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FC38F5D1-92DB-AC84-F407-17C04A80EC8C}"/>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Times New Roman" panose="02020603050405020304" pitchFamily="18" charset="0"/>
                <a:cs typeface="Times New Roman" panose="02020603050405020304" pitchFamily="18" charset="0"/>
              </a:rPr>
              <a:t>14</a:t>
            </a:fld>
            <a:endParaRPr lang="en-US" sz="16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547640-2BC0-80EA-4247-41CD695A44EE}"/>
              </a:ext>
            </a:extLst>
          </p:cNvPr>
          <p:cNvSpPr txBox="1"/>
          <p:nvPr/>
        </p:nvSpPr>
        <p:spPr>
          <a:xfrm>
            <a:off x="349250" y="1304217"/>
            <a:ext cx="5064207"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2.4 </a:t>
            </a:r>
            <a:r>
              <a:rPr lang="en-US" sz="2400" b="1">
                <a:latin typeface="Times New Roman" panose="02020603050405020304" pitchFamily="18" charset="0"/>
                <a:cs typeface="Times New Roman" panose="02020603050405020304" pitchFamily="18" charset="0"/>
              </a:rPr>
              <a:t>Lựa chọn các linh kiện phần cứng</a:t>
            </a:r>
          </a:p>
        </p:txBody>
      </p:sp>
      <p:sp>
        <p:nvSpPr>
          <p:cNvPr id="11" name="TextBox 10">
            <a:extLst>
              <a:ext uri="{FF2B5EF4-FFF2-40B4-BE49-F238E27FC236}">
                <a16:creationId xmlns:a16="http://schemas.microsoft.com/office/drawing/2014/main" id="{C46DF91F-D0E1-1D6E-200D-429B1DE95EAB}"/>
              </a:ext>
            </a:extLst>
          </p:cNvPr>
          <p:cNvSpPr txBox="1"/>
          <p:nvPr/>
        </p:nvSpPr>
        <p:spPr>
          <a:xfrm>
            <a:off x="349250" y="2209800"/>
            <a:ext cx="7941802" cy="2975686"/>
          </a:xfrm>
          <a:prstGeom prst="rect">
            <a:avLst/>
          </a:prstGeom>
          <a:noFill/>
        </p:spPr>
        <p:txBody>
          <a:bodyPr wrap="square">
            <a:spAutoFit/>
          </a:bodyPr>
          <a:lstStyle/>
          <a:p>
            <a:pPr algn="just">
              <a:lnSpc>
                <a:spcPct val="115000"/>
              </a:lnSpc>
              <a:spcAft>
                <a:spcPts val="800"/>
              </a:spcAf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Thông số kỹ thuật</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Điện áp hoạt động: 5V</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Kích thước: 80 x 36 x 12.5mm</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Hiển thị: Chữ trắng, nền xanh dương</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Kết nối: Khoảng cách chân 0.1 inch, dễ dùng với Breadboard</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Ghi chú: Tên chân in ở mặt sau, hỗ trợ nối dây</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Đèn nền: Có, điều chỉnh sáng bằng biến trở/PWM</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Điều khiển: 6 dây tín hiệu</a:t>
            </a:r>
          </a:p>
          <a:p>
            <a:pPr marL="285750"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Ký tự: Hỗ trợ tiếng Anh và tiếng Nhật</a:t>
            </a:r>
          </a:p>
        </p:txBody>
      </p:sp>
      <p:sp>
        <p:nvSpPr>
          <p:cNvPr id="3" name="TextBox 2">
            <a:extLst>
              <a:ext uri="{FF2B5EF4-FFF2-40B4-BE49-F238E27FC236}">
                <a16:creationId xmlns:a16="http://schemas.microsoft.com/office/drawing/2014/main" id="{66C4D8EC-D15C-AAAA-F390-8F16CB7F8150}"/>
              </a:ext>
            </a:extLst>
          </p:cNvPr>
          <p:cNvSpPr txBox="1"/>
          <p:nvPr/>
        </p:nvSpPr>
        <p:spPr>
          <a:xfrm>
            <a:off x="341875" y="1845560"/>
            <a:ext cx="4195691" cy="458074"/>
          </a:xfrm>
          <a:prstGeom prst="rect">
            <a:avLst/>
          </a:prstGeom>
          <a:noFill/>
        </p:spPr>
        <p:txBody>
          <a:bodyPr wrap="square">
            <a:spAutoFit/>
          </a:bodyPr>
          <a:lstStyle/>
          <a:p>
            <a:pPr algn="just">
              <a:lnSpc>
                <a:spcPct val="150000"/>
              </a:lnSpc>
              <a:spcBef>
                <a:spcPts val="800"/>
              </a:spcBef>
              <a:spcAft>
                <a:spcPts val="400"/>
              </a:spcAft>
            </a:pPr>
            <a:r>
              <a:rPr lang="en-US" sz="1800" b="1">
                <a:effectLst/>
                <a:latin typeface="Times New Roman" panose="02020603050405020304" pitchFamily="18" charset="0"/>
                <a:ea typeface="Aptos" panose="020B0004020202020204" pitchFamily="34" charset="0"/>
                <a:cs typeface="Times New Roman" panose="02020603050405020304" pitchFamily="18" charset="0"/>
              </a:rPr>
              <a:t>LCD1602</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descr="Màn hình LCD 1602 Xanh Lá">
            <a:extLst>
              <a:ext uri="{FF2B5EF4-FFF2-40B4-BE49-F238E27FC236}">
                <a16:creationId xmlns:a16="http://schemas.microsoft.com/office/drawing/2014/main" id="{CB003116-F728-96DE-689B-CF76CF5E0E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34400" y="2303634"/>
            <a:ext cx="2702560" cy="2702560"/>
          </a:xfrm>
          <a:prstGeom prst="rect">
            <a:avLst/>
          </a:prstGeom>
          <a:noFill/>
          <a:ln>
            <a:noFill/>
          </a:ln>
        </p:spPr>
      </p:pic>
      <p:sp>
        <p:nvSpPr>
          <p:cNvPr id="9" name="Hộp Văn bản 6">
            <a:extLst>
              <a:ext uri="{FF2B5EF4-FFF2-40B4-BE49-F238E27FC236}">
                <a16:creationId xmlns:a16="http://schemas.microsoft.com/office/drawing/2014/main" id="{52EA01D6-C10C-3D96-46DE-5CA536D65E1D}"/>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1424303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5FF1E9E-7A8B-42BA-EE3E-3921E5498C2D}"/>
            </a:ext>
          </a:extLst>
        </p:cNvPr>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FE22B415-BB5A-FA09-8921-C2746442C0C4}"/>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Times New Roman" panose="02020603050405020304" pitchFamily="18" charset="0"/>
                <a:cs typeface="Times New Roman" panose="02020603050405020304" pitchFamily="18" charset="0"/>
              </a:rPr>
              <a:t>15</a:t>
            </a:fld>
            <a:endParaRPr lang="en-US" sz="16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40468E1-864D-783E-9BCF-56A74EF60568}"/>
              </a:ext>
            </a:extLst>
          </p:cNvPr>
          <p:cNvSpPr txBox="1"/>
          <p:nvPr/>
        </p:nvSpPr>
        <p:spPr>
          <a:xfrm>
            <a:off x="349250" y="1304217"/>
            <a:ext cx="5064207"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2.4 </a:t>
            </a:r>
            <a:r>
              <a:rPr lang="en-US" sz="2400" b="1">
                <a:latin typeface="Times New Roman" panose="02020603050405020304" pitchFamily="18" charset="0"/>
                <a:cs typeface="Times New Roman" panose="02020603050405020304" pitchFamily="18" charset="0"/>
              </a:rPr>
              <a:t>Lựa chọn các linh kiện phần cứng</a:t>
            </a:r>
          </a:p>
        </p:txBody>
      </p:sp>
      <p:sp>
        <p:nvSpPr>
          <p:cNvPr id="11" name="TextBox 10">
            <a:extLst>
              <a:ext uri="{FF2B5EF4-FFF2-40B4-BE49-F238E27FC236}">
                <a16:creationId xmlns:a16="http://schemas.microsoft.com/office/drawing/2014/main" id="{BAFBC949-6FBB-D6A2-C873-A024E4349B32}"/>
              </a:ext>
            </a:extLst>
          </p:cNvPr>
          <p:cNvSpPr txBox="1"/>
          <p:nvPr/>
        </p:nvSpPr>
        <p:spPr>
          <a:xfrm>
            <a:off x="349250" y="2209800"/>
            <a:ext cx="7941802" cy="3578416"/>
          </a:xfrm>
          <a:prstGeom prst="rect">
            <a:avLst/>
          </a:prstGeom>
          <a:noFill/>
        </p:spPr>
        <p:txBody>
          <a:bodyPr wrap="square">
            <a:spAutoFit/>
          </a:bodyPr>
          <a:lstStyle/>
          <a:p>
            <a:pPr algn="just">
              <a:lnSpc>
                <a:spcPct val="115000"/>
              </a:lnSpc>
              <a:spcAft>
                <a:spcPts val="800"/>
              </a:spcAf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Thông số kỹ thuật</a:t>
            </a:r>
          </a:p>
          <a:p>
            <a:pPr marL="342900" indent="-342900" algn="l">
              <a:lnSpc>
                <a:spcPts val="1800"/>
              </a:lnSpc>
              <a:spcBef>
                <a:spcPts val="375"/>
              </a:spcBef>
              <a:spcAft>
                <a:spcPts val="900"/>
              </a:spcAft>
              <a:buFont typeface="Arial" panose="020B0604020202020204" pitchFamily="34" charset="0"/>
              <a:buChar char="•"/>
            </a:pPr>
            <a:r>
              <a:rPr lang="vi-VN" sz="2000" b="0" i="0">
                <a:solidFill>
                  <a:srgbClr val="111827"/>
                </a:solidFill>
                <a:effectLst/>
                <a:latin typeface="Times New Roman" panose="02020603050405020304" pitchFamily="18" charset="0"/>
                <a:cs typeface="Times New Roman" panose="02020603050405020304" pitchFamily="18" charset="0"/>
              </a:rPr>
              <a:t>Điện áp vào : 110-240VAC</a:t>
            </a:r>
          </a:p>
          <a:p>
            <a:pPr marL="342900" indent="-342900" algn="l">
              <a:lnSpc>
                <a:spcPts val="1800"/>
              </a:lnSpc>
              <a:spcBef>
                <a:spcPts val="375"/>
              </a:spcBef>
              <a:spcAft>
                <a:spcPts val="900"/>
              </a:spcAft>
              <a:buFont typeface="Arial" panose="020B0604020202020204" pitchFamily="34" charset="0"/>
              <a:buChar char="•"/>
            </a:pPr>
            <a:r>
              <a:rPr lang="vi-VN" sz="2000" b="0" i="0">
                <a:solidFill>
                  <a:srgbClr val="111827"/>
                </a:solidFill>
                <a:effectLst/>
                <a:latin typeface="Times New Roman" panose="02020603050405020304" pitchFamily="18" charset="0"/>
                <a:cs typeface="Times New Roman" panose="02020603050405020304" pitchFamily="18" charset="0"/>
              </a:rPr>
              <a:t>Điện áp ngõ ra : 5VDC</a:t>
            </a:r>
          </a:p>
          <a:p>
            <a:pPr marL="342900" indent="-342900" algn="l">
              <a:lnSpc>
                <a:spcPts val="1800"/>
              </a:lnSpc>
              <a:spcBef>
                <a:spcPts val="375"/>
              </a:spcBef>
              <a:spcAft>
                <a:spcPts val="900"/>
              </a:spcAft>
              <a:buFont typeface="Arial" panose="020B0604020202020204" pitchFamily="34" charset="0"/>
              <a:buChar char="•"/>
            </a:pPr>
            <a:r>
              <a:rPr lang="vi-VN" sz="2000" b="0" i="0">
                <a:solidFill>
                  <a:srgbClr val="111827"/>
                </a:solidFill>
                <a:effectLst/>
                <a:latin typeface="Times New Roman" panose="02020603050405020304" pitchFamily="18" charset="0"/>
                <a:cs typeface="Times New Roman" panose="02020603050405020304" pitchFamily="18" charset="0"/>
              </a:rPr>
              <a:t>Công suất : 5W</a:t>
            </a:r>
          </a:p>
          <a:p>
            <a:pPr marL="342900" indent="-342900" algn="l">
              <a:lnSpc>
                <a:spcPts val="1800"/>
              </a:lnSpc>
              <a:spcBef>
                <a:spcPts val="375"/>
              </a:spcBef>
              <a:spcAft>
                <a:spcPts val="900"/>
              </a:spcAft>
              <a:buFont typeface="Arial" panose="020B0604020202020204" pitchFamily="34" charset="0"/>
              <a:buChar char="•"/>
            </a:pPr>
            <a:r>
              <a:rPr lang="vi-VN" sz="2000" b="0" i="0">
                <a:solidFill>
                  <a:srgbClr val="111827"/>
                </a:solidFill>
                <a:effectLst/>
                <a:latin typeface="Times New Roman" panose="02020603050405020304" pitchFamily="18" charset="0"/>
                <a:cs typeface="Times New Roman" panose="02020603050405020304" pitchFamily="18" charset="0"/>
              </a:rPr>
              <a:t>Độ gợn điện áp và nhiễu thấp</a:t>
            </a:r>
          </a:p>
          <a:p>
            <a:pPr marL="342900" indent="-342900" algn="l">
              <a:lnSpc>
                <a:spcPts val="1800"/>
              </a:lnSpc>
              <a:spcBef>
                <a:spcPts val="375"/>
              </a:spcBef>
              <a:spcAft>
                <a:spcPts val="900"/>
              </a:spcAft>
              <a:buFont typeface="Arial" panose="020B0604020202020204" pitchFamily="34" charset="0"/>
              <a:buChar char="•"/>
            </a:pPr>
            <a:r>
              <a:rPr lang="vi-VN" sz="2000" b="0" i="0">
                <a:solidFill>
                  <a:srgbClr val="111827"/>
                </a:solidFill>
                <a:effectLst/>
                <a:latin typeface="Times New Roman" panose="02020603050405020304" pitchFamily="18" charset="0"/>
                <a:cs typeface="Times New Roman" panose="02020603050405020304" pitchFamily="18" charset="0"/>
              </a:rPr>
              <a:t>Mạch bảo vệ quá tải và ngắn mạch</a:t>
            </a:r>
          </a:p>
          <a:p>
            <a:pPr marL="342900" indent="-342900" algn="l">
              <a:lnSpc>
                <a:spcPts val="1800"/>
              </a:lnSpc>
              <a:spcBef>
                <a:spcPts val="375"/>
              </a:spcBef>
              <a:spcAft>
                <a:spcPts val="900"/>
              </a:spcAft>
              <a:buFont typeface="Arial" panose="020B0604020202020204" pitchFamily="34" charset="0"/>
              <a:buChar char="•"/>
            </a:pPr>
            <a:r>
              <a:rPr lang="vi-VN" sz="2000" b="0" i="0">
                <a:solidFill>
                  <a:srgbClr val="111827"/>
                </a:solidFill>
                <a:effectLst/>
                <a:latin typeface="Times New Roman" panose="02020603050405020304" pitchFamily="18" charset="0"/>
                <a:cs typeface="Times New Roman" panose="02020603050405020304" pitchFamily="18" charset="0"/>
              </a:rPr>
              <a:t>Nhiệt độ hoạt động : -20 ~ 80℃</a:t>
            </a:r>
          </a:p>
          <a:p>
            <a:pPr marL="342900" indent="-342900" algn="l">
              <a:lnSpc>
                <a:spcPts val="1800"/>
              </a:lnSpc>
              <a:spcBef>
                <a:spcPts val="375"/>
              </a:spcBef>
              <a:spcAft>
                <a:spcPts val="900"/>
              </a:spcAft>
              <a:buFont typeface="Arial" panose="020B0604020202020204" pitchFamily="34" charset="0"/>
              <a:buChar char="•"/>
            </a:pPr>
            <a:r>
              <a:rPr lang="vi-VN" sz="2000" b="0" i="0">
                <a:solidFill>
                  <a:srgbClr val="111827"/>
                </a:solidFill>
                <a:effectLst/>
                <a:latin typeface="Times New Roman" panose="02020603050405020304" pitchFamily="18" charset="0"/>
                <a:cs typeface="Times New Roman" panose="02020603050405020304" pitchFamily="18" charset="0"/>
              </a:rPr>
              <a:t>Kích thước : 38x23x18 mm</a:t>
            </a:r>
          </a:p>
          <a:p>
            <a:pPr marL="342900" indent="-342900" algn="l">
              <a:lnSpc>
                <a:spcPts val="1800"/>
              </a:lnSpc>
              <a:spcBef>
                <a:spcPts val="375"/>
              </a:spcBef>
              <a:spcAft>
                <a:spcPts val="900"/>
              </a:spcAft>
              <a:buFont typeface="Arial" panose="020B0604020202020204" pitchFamily="34" charset="0"/>
              <a:buChar char="•"/>
            </a:pPr>
            <a:r>
              <a:rPr lang="vi-VN" sz="2000" b="0" i="0">
                <a:solidFill>
                  <a:srgbClr val="111827"/>
                </a:solidFill>
                <a:effectLst/>
                <a:latin typeface="Times New Roman" panose="02020603050405020304" pitchFamily="18" charset="0"/>
                <a:cs typeface="Times New Roman" panose="02020603050405020304" pitchFamily="18" charset="0"/>
              </a:rPr>
              <a:t>Khối lượng : 21g</a:t>
            </a:r>
          </a:p>
        </p:txBody>
      </p:sp>
      <p:sp>
        <p:nvSpPr>
          <p:cNvPr id="3" name="TextBox 2">
            <a:extLst>
              <a:ext uri="{FF2B5EF4-FFF2-40B4-BE49-F238E27FC236}">
                <a16:creationId xmlns:a16="http://schemas.microsoft.com/office/drawing/2014/main" id="{B10F4A23-7308-3945-439D-B718DBE0157D}"/>
              </a:ext>
            </a:extLst>
          </p:cNvPr>
          <p:cNvSpPr txBox="1"/>
          <p:nvPr/>
        </p:nvSpPr>
        <p:spPr>
          <a:xfrm>
            <a:off x="341875" y="1845560"/>
            <a:ext cx="4195691" cy="458074"/>
          </a:xfrm>
          <a:prstGeom prst="rect">
            <a:avLst/>
          </a:prstGeom>
          <a:noFill/>
        </p:spPr>
        <p:txBody>
          <a:bodyPr wrap="square">
            <a:spAutoFit/>
          </a:bodyPr>
          <a:lstStyle/>
          <a:p>
            <a:pPr algn="just">
              <a:lnSpc>
                <a:spcPct val="150000"/>
              </a:lnSpc>
              <a:spcBef>
                <a:spcPts val="800"/>
              </a:spcBef>
              <a:spcAft>
                <a:spcPts val="400"/>
              </a:spcAft>
            </a:pPr>
            <a:r>
              <a:rPr lang="vi-VN" sz="1800" b="1">
                <a:effectLst/>
                <a:latin typeface="Times New Roman" panose="02020603050405020304" pitchFamily="18" charset="0"/>
                <a:ea typeface="Aptos" panose="020B0004020202020204" pitchFamily="34" charset="0"/>
                <a:cs typeface="Times New Roman" panose="02020603050405020304" pitchFamily="18" charset="0"/>
              </a:rPr>
              <a:t>Module AC-DC HLK-5M05</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descr="Module nguồn AC-DC HLK-5M05 220V-5V 5W – Vật Tư Giá Sỉ - Tổng Kho Solar">
            <a:extLst>
              <a:ext uri="{FF2B5EF4-FFF2-40B4-BE49-F238E27FC236}">
                <a16:creationId xmlns:a16="http://schemas.microsoft.com/office/drawing/2014/main" id="{71843778-DCE0-2B54-7A29-64C4ECDFD30C}"/>
              </a:ext>
            </a:extLst>
          </p:cNvPr>
          <p:cNvPicPr>
            <a:picLocks noChangeAspect="1"/>
          </p:cNvPicPr>
          <p:nvPr/>
        </p:nvPicPr>
        <p:blipFill rotWithShape="1">
          <a:blip r:embed="rId4">
            <a:extLst>
              <a:ext uri="{28A0092B-C50C-407E-A947-70E740481C1C}">
                <a14:useLocalDpi xmlns:a14="http://schemas.microsoft.com/office/drawing/2010/main" val="0"/>
              </a:ext>
            </a:extLst>
          </a:blip>
          <a:srcRect l="13314" t="23077" r="9172" b="30178"/>
          <a:stretch/>
        </p:blipFill>
        <p:spPr bwMode="auto">
          <a:xfrm>
            <a:off x="8915400" y="2724467"/>
            <a:ext cx="2336800" cy="1409065"/>
          </a:xfrm>
          <a:prstGeom prst="rect">
            <a:avLst/>
          </a:prstGeom>
          <a:noFill/>
          <a:ln>
            <a:noFill/>
          </a:ln>
          <a:extLst>
            <a:ext uri="{53640926-AAD7-44D8-BBD7-CCE9431645EC}">
              <a14:shadowObscured xmlns:a14="http://schemas.microsoft.com/office/drawing/2010/main"/>
            </a:ext>
          </a:extLst>
        </p:spPr>
      </p:pic>
      <p:sp>
        <p:nvSpPr>
          <p:cNvPr id="8" name="Hộp Văn bản 6">
            <a:extLst>
              <a:ext uri="{FF2B5EF4-FFF2-40B4-BE49-F238E27FC236}">
                <a16:creationId xmlns:a16="http://schemas.microsoft.com/office/drawing/2014/main" id="{8D6D55A8-8048-0C43-C143-B0FC86E1190C}"/>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553283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D17F882-EE3C-ECF9-D7B9-010B1377D58B}"/>
            </a:ext>
          </a:extLst>
        </p:cNvPr>
        <p:cNvGrpSpPr/>
        <p:nvPr/>
      </p:nvGrpSpPr>
      <p:grpSpPr>
        <a:xfrm>
          <a:off x="0" y="0"/>
          <a:ext cx="0" cy="0"/>
          <a:chOff x="0" y="0"/>
          <a:chExt cx="0" cy="0"/>
        </a:xfrm>
      </p:grpSpPr>
      <p:pic>
        <p:nvPicPr>
          <p:cNvPr id="14" name="Picture 13" descr="Module Cảm Biến Độ Ẩm, Nhiệt Độ DHT11">
            <a:extLst>
              <a:ext uri="{FF2B5EF4-FFF2-40B4-BE49-F238E27FC236}">
                <a16:creationId xmlns:a16="http://schemas.microsoft.com/office/drawing/2014/main" id="{33835E07-5A03-1B12-D94E-E9B0E8CA1AB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2677550"/>
            <a:ext cx="2249805" cy="2249805"/>
          </a:xfrm>
          <a:prstGeom prst="rect">
            <a:avLst/>
          </a:prstGeom>
          <a:noFill/>
          <a:ln>
            <a:noFill/>
          </a:ln>
        </p:spPr>
      </p:pic>
      <p:sp>
        <p:nvSpPr>
          <p:cNvPr id="4" name="Slide Number Placeholder 4">
            <a:extLst>
              <a:ext uri="{FF2B5EF4-FFF2-40B4-BE49-F238E27FC236}">
                <a16:creationId xmlns:a16="http://schemas.microsoft.com/office/drawing/2014/main" id="{45FF62E6-B7A0-141A-49AE-5B3075FBB65C}"/>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latin typeface="Times New Roman" panose="02020603050405020304" pitchFamily="18" charset="0"/>
                <a:cs typeface="Times New Roman" panose="02020603050405020304" pitchFamily="18" charset="0"/>
              </a:rPr>
              <a:pPr/>
              <a:t>16</a:t>
            </a:fld>
            <a:endParaRPr lang="en-US" sz="16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1D19B75-6ACD-685B-BACF-99FD38F3D9C4}"/>
              </a:ext>
            </a:extLst>
          </p:cNvPr>
          <p:cNvSpPr txBox="1"/>
          <p:nvPr/>
        </p:nvSpPr>
        <p:spPr>
          <a:xfrm>
            <a:off x="349250" y="1304217"/>
            <a:ext cx="5064207"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2.4 </a:t>
            </a:r>
            <a:r>
              <a:rPr lang="en-US" sz="2400" b="1">
                <a:latin typeface="Times New Roman" panose="02020603050405020304" pitchFamily="18" charset="0"/>
                <a:cs typeface="Times New Roman" panose="02020603050405020304" pitchFamily="18" charset="0"/>
              </a:rPr>
              <a:t>Lựa chọn các linh kiện phần cứng</a:t>
            </a:r>
          </a:p>
        </p:txBody>
      </p:sp>
      <p:sp>
        <p:nvSpPr>
          <p:cNvPr id="8" name="TextBox 7">
            <a:extLst>
              <a:ext uri="{FF2B5EF4-FFF2-40B4-BE49-F238E27FC236}">
                <a16:creationId xmlns:a16="http://schemas.microsoft.com/office/drawing/2014/main" id="{B2F2591C-EE79-C1F5-3457-62566A02B3B9}"/>
              </a:ext>
            </a:extLst>
          </p:cNvPr>
          <p:cNvSpPr txBox="1"/>
          <p:nvPr/>
        </p:nvSpPr>
        <p:spPr>
          <a:xfrm>
            <a:off x="341875" y="1845560"/>
            <a:ext cx="4195691" cy="458074"/>
          </a:xfrm>
          <a:prstGeom prst="rect">
            <a:avLst/>
          </a:prstGeom>
          <a:noFill/>
        </p:spPr>
        <p:txBody>
          <a:bodyPr wrap="square">
            <a:spAutoFit/>
          </a:bodyPr>
          <a:lstStyle/>
          <a:p>
            <a:pPr algn="just">
              <a:lnSpc>
                <a:spcPct val="150000"/>
              </a:lnSpc>
              <a:spcBef>
                <a:spcPts val="800"/>
              </a:spcBef>
              <a:spcAft>
                <a:spcPts val="400"/>
              </a:spcAft>
            </a:pPr>
            <a:r>
              <a:rPr lang="en-US" b="1" kern="100">
                <a:latin typeface="Times New Roman" panose="02020603050405020304" pitchFamily="18" charset="0"/>
                <a:ea typeface="Times New Roman" panose="02020603050405020304" pitchFamily="18" charset="0"/>
                <a:cs typeface="Times New Roman" panose="02020603050405020304" pitchFamily="18" charset="0"/>
              </a:rPr>
              <a:t>Cảm biến DHT11</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A5433C7-09BD-E2A3-DD23-A31B866F13F3}"/>
              </a:ext>
            </a:extLst>
          </p:cNvPr>
          <p:cNvSpPr txBox="1"/>
          <p:nvPr/>
        </p:nvSpPr>
        <p:spPr>
          <a:xfrm>
            <a:off x="349250" y="2209800"/>
            <a:ext cx="7941802" cy="3228128"/>
          </a:xfrm>
          <a:prstGeom prst="rect">
            <a:avLst/>
          </a:prstGeom>
          <a:noFill/>
        </p:spPr>
        <p:txBody>
          <a:bodyPr wrap="square">
            <a:spAutoFit/>
          </a:bodyPr>
          <a:lstStyle/>
          <a:p>
            <a:pPr algn="just">
              <a:lnSpc>
                <a:spcPct val="115000"/>
              </a:lnSpc>
              <a:spcAft>
                <a:spcPts val="800"/>
              </a:spcAf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Thông số kỹ thuật</a:t>
            </a:r>
          </a:p>
          <a:p>
            <a:pPr marL="342900" lvl="0" indent="-342900" algn="just">
              <a:lnSpc>
                <a:spcPct val="150000"/>
              </a:lnSpc>
              <a:buFont typeface="Symbol" panose="05050102010706020507" pitchFamily="18" charset="2"/>
              <a:buChar char=""/>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Điện áp hoạt động: 5VDC</a:t>
            </a:r>
          </a:p>
          <a:p>
            <a:pPr marL="342900" lvl="0" indent="-342900" algn="just">
              <a:lnSpc>
                <a:spcPct val="150000"/>
              </a:lnSpc>
              <a:buFont typeface="Symbol" panose="05050102010706020507" pitchFamily="18" charset="2"/>
              <a:buChar char=""/>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Chuẩn giao tiếp: TTL, 1 wire.</a:t>
            </a:r>
          </a:p>
          <a:p>
            <a:pPr marL="342900" lvl="0" indent="-342900" algn="just">
              <a:lnSpc>
                <a:spcPct val="150000"/>
              </a:lnSpc>
              <a:buFont typeface="Symbol" panose="05050102010706020507" pitchFamily="18" charset="2"/>
              <a:buChar char=""/>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Khoảng đo độ ẩm: 20%-80%RH sai số ± 5%RH</a:t>
            </a:r>
          </a:p>
          <a:p>
            <a:pPr marL="342900" lvl="0" indent="-342900" algn="just">
              <a:lnSpc>
                <a:spcPct val="150000"/>
              </a:lnSpc>
              <a:buFont typeface="Symbol" panose="05050102010706020507" pitchFamily="18" charset="2"/>
              <a:buChar char=""/>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Khoảng đo nhiệt độ: 0-50°C sai số ± 2°C</a:t>
            </a:r>
          </a:p>
          <a:p>
            <a:pPr marL="342900" lvl="0" indent="-342900" algn="just">
              <a:lnSpc>
                <a:spcPct val="150000"/>
              </a:lnSpc>
              <a:buFont typeface="Symbol" panose="05050102010706020507" pitchFamily="18" charset="2"/>
              <a:buChar char=""/>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Tần số lấy mẫu tối đa 1Hz (1 giây / lần)</a:t>
            </a:r>
          </a:p>
          <a:p>
            <a:pPr marL="342900" lvl="0" indent="-342900" algn="just">
              <a:lnSpc>
                <a:spcPct val="150000"/>
              </a:lnSpc>
              <a:spcAft>
                <a:spcPts val="800"/>
              </a:spcAft>
              <a:buFont typeface="Symbol" panose="05050102010706020507" pitchFamily="18" charset="2"/>
              <a:buChar char=""/>
            </a:pPr>
            <a:r>
              <a:rPr lang="en-US" sz="2000" kern="100">
                <a:effectLst/>
                <a:latin typeface="Times New Roman" panose="02020603050405020304" pitchFamily="18" charset="0"/>
                <a:ea typeface="Aptos" panose="020B0004020202020204" pitchFamily="34" charset="0"/>
                <a:cs typeface="Times New Roman" panose="02020603050405020304" pitchFamily="18" charset="0"/>
              </a:rPr>
              <a:t>Kích thước: 28mm x 12mm x10m</a:t>
            </a:r>
          </a:p>
        </p:txBody>
      </p:sp>
      <p:sp>
        <p:nvSpPr>
          <p:cNvPr id="10" name="Hộp Văn bản 6">
            <a:extLst>
              <a:ext uri="{FF2B5EF4-FFF2-40B4-BE49-F238E27FC236}">
                <a16:creationId xmlns:a16="http://schemas.microsoft.com/office/drawing/2014/main" id="{28450FC6-507F-AA80-8BDE-CF6ED10AB181}"/>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2568305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BD2C2DF-9279-1869-3B2A-E4471A6BC10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CD4172C-9BA7-C243-4E76-ED6DA86AB5BF}"/>
              </a:ext>
            </a:extLst>
          </p:cNvPr>
          <p:cNvSpPr txBox="1"/>
          <p:nvPr/>
        </p:nvSpPr>
        <p:spPr>
          <a:xfrm>
            <a:off x="457200" y="1219200"/>
            <a:ext cx="60960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Nguy</a:t>
            </a:r>
            <a:r>
              <a:rPr lang="en-US" b="1" kern="100">
                <a:latin typeface="Times New Roman" panose="02020603050405020304" pitchFamily="18" charset="0"/>
                <a:ea typeface="Times New Roman" panose="02020603050405020304" pitchFamily="18" charset="0"/>
                <a:cs typeface="Times New Roman" panose="02020603050405020304" pitchFamily="18" charset="0"/>
              </a:rPr>
              <a:t>ên lý hoạt động</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AF3942B-EE4F-26A4-373A-107C97FE6477}"/>
              </a:ext>
            </a:extLst>
          </p:cNvPr>
          <p:cNvPicPr>
            <a:picLocks noChangeAspect="1"/>
          </p:cNvPicPr>
          <p:nvPr/>
        </p:nvPicPr>
        <p:blipFill>
          <a:blip r:embed="rId4"/>
          <a:stretch>
            <a:fillRect/>
          </a:stretch>
        </p:blipFill>
        <p:spPr>
          <a:xfrm>
            <a:off x="76200" y="2438399"/>
            <a:ext cx="12115800" cy="3678981"/>
          </a:xfrm>
          <a:prstGeom prst="rect">
            <a:avLst/>
          </a:prstGeom>
        </p:spPr>
      </p:pic>
      <p:sp>
        <p:nvSpPr>
          <p:cNvPr id="2" name="TextBox 1">
            <a:extLst>
              <a:ext uri="{FF2B5EF4-FFF2-40B4-BE49-F238E27FC236}">
                <a16:creationId xmlns:a16="http://schemas.microsoft.com/office/drawing/2014/main" id="{9D75AC30-869D-8FFB-BE9D-076CD84F9D05}"/>
              </a:ext>
            </a:extLst>
          </p:cNvPr>
          <p:cNvSpPr txBox="1"/>
          <p:nvPr/>
        </p:nvSpPr>
        <p:spPr>
          <a:xfrm>
            <a:off x="457200" y="1873170"/>
            <a:ext cx="1236236" cy="369332"/>
          </a:xfrm>
          <a:prstGeom prst="rect">
            <a:avLst/>
          </a:prstGeom>
          <a:noFill/>
        </p:spPr>
        <p:txBody>
          <a:bodyPr wrap="none" rtlCol="0">
            <a:spAutoFit/>
          </a:bodyPr>
          <a:lstStyle/>
          <a:p>
            <a:r>
              <a:rPr lang="en-US">
                <a:latin typeface="Times New Roman" panose="02020603050405020304" pitchFamily="18" charset="0"/>
                <a:cs typeface="Times New Roman" panose="02020603050405020304" pitchFamily="18" charset="0"/>
              </a:rPr>
              <a:t>Khởi động:</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1062BB62-32BA-1111-B730-C5BB05EB73FE}"/>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latin typeface="Times New Roman" panose="02020603050405020304" pitchFamily="18" charset="0"/>
                <a:cs typeface="Times New Roman" panose="02020603050405020304" pitchFamily="18" charset="0"/>
              </a:rPr>
              <a:pPr/>
              <a:t>17</a:t>
            </a:fld>
            <a:endParaRPr lang="en-US" sz="1600" b="1">
              <a:latin typeface="Times New Roman" panose="02020603050405020304" pitchFamily="18" charset="0"/>
              <a:cs typeface="Times New Roman" panose="02020603050405020304" pitchFamily="18" charset="0"/>
            </a:endParaRPr>
          </a:p>
        </p:txBody>
      </p:sp>
      <p:sp>
        <p:nvSpPr>
          <p:cNvPr id="6" name="Hộp Văn bản 6">
            <a:extLst>
              <a:ext uri="{FF2B5EF4-FFF2-40B4-BE49-F238E27FC236}">
                <a16:creationId xmlns:a16="http://schemas.microsoft.com/office/drawing/2014/main" id="{3A92D231-6371-4A1D-9E56-2E0B0793B482}"/>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2600255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58C5FDE-0C22-A9EA-19BD-1533E225532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FB60F853-0998-35B5-F3F7-F0C51778E819}"/>
              </a:ext>
            </a:extLst>
          </p:cNvPr>
          <p:cNvSpPr txBox="1"/>
          <p:nvPr/>
        </p:nvSpPr>
        <p:spPr>
          <a:xfrm>
            <a:off x="457200" y="1219200"/>
            <a:ext cx="60960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Nguy</a:t>
            </a:r>
            <a:r>
              <a:rPr lang="en-US" b="1" kern="100">
                <a:latin typeface="Times New Roman" panose="02020603050405020304" pitchFamily="18" charset="0"/>
                <a:ea typeface="Times New Roman" panose="02020603050405020304" pitchFamily="18" charset="0"/>
                <a:cs typeface="Times New Roman" panose="02020603050405020304" pitchFamily="18" charset="0"/>
              </a:rPr>
              <a:t>ên lý hoạt động</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2823FF4-98F3-466F-6AD0-B23AD6FE1F8B}"/>
              </a:ext>
            </a:extLst>
          </p:cNvPr>
          <p:cNvSpPr txBox="1"/>
          <p:nvPr/>
        </p:nvSpPr>
        <p:spPr>
          <a:xfrm>
            <a:off x="609600" y="1796971"/>
            <a:ext cx="1533305" cy="369332"/>
          </a:xfrm>
          <a:prstGeom prst="rect">
            <a:avLst/>
          </a:prstGeom>
          <a:noFill/>
        </p:spPr>
        <p:txBody>
          <a:bodyPr wrap="none" rtlCol="0">
            <a:spAutoFit/>
          </a:bodyPr>
          <a:lstStyle/>
          <a:p>
            <a:r>
              <a:rPr lang="en-US"/>
              <a:t>Truyền dữ liệu</a:t>
            </a:r>
            <a:endParaRPr lang="en-US" dirty="0"/>
          </a:p>
        </p:txBody>
      </p:sp>
      <p:pic>
        <p:nvPicPr>
          <p:cNvPr id="6" name="Picture 5">
            <a:extLst>
              <a:ext uri="{FF2B5EF4-FFF2-40B4-BE49-F238E27FC236}">
                <a16:creationId xmlns:a16="http://schemas.microsoft.com/office/drawing/2014/main" id="{EE4DEDC9-69D2-808B-A894-3034CFE08824}"/>
              </a:ext>
            </a:extLst>
          </p:cNvPr>
          <p:cNvPicPr>
            <a:picLocks noChangeAspect="1"/>
          </p:cNvPicPr>
          <p:nvPr/>
        </p:nvPicPr>
        <p:blipFill>
          <a:blip r:embed="rId4"/>
          <a:stretch>
            <a:fillRect/>
          </a:stretch>
        </p:blipFill>
        <p:spPr>
          <a:xfrm>
            <a:off x="1371600" y="2438400"/>
            <a:ext cx="4777877" cy="2667000"/>
          </a:xfrm>
          <a:prstGeom prst="rect">
            <a:avLst/>
          </a:prstGeom>
        </p:spPr>
      </p:pic>
      <p:pic>
        <p:nvPicPr>
          <p:cNvPr id="9" name="Picture 8">
            <a:extLst>
              <a:ext uri="{FF2B5EF4-FFF2-40B4-BE49-F238E27FC236}">
                <a16:creationId xmlns:a16="http://schemas.microsoft.com/office/drawing/2014/main" id="{BADC3F73-F9B6-8DE5-55EB-55D4668B00B2}"/>
              </a:ext>
            </a:extLst>
          </p:cNvPr>
          <p:cNvPicPr>
            <a:picLocks noChangeAspect="1"/>
          </p:cNvPicPr>
          <p:nvPr/>
        </p:nvPicPr>
        <p:blipFill>
          <a:blip r:embed="rId5"/>
          <a:stretch>
            <a:fillRect/>
          </a:stretch>
        </p:blipFill>
        <p:spPr>
          <a:xfrm>
            <a:off x="6477000" y="2552700"/>
            <a:ext cx="5210433" cy="2514600"/>
          </a:xfrm>
          <a:prstGeom prst="rect">
            <a:avLst/>
          </a:prstGeom>
        </p:spPr>
      </p:pic>
      <p:sp>
        <p:nvSpPr>
          <p:cNvPr id="10" name="TextBox 9">
            <a:extLst>
              <a:ext uri="{FF2B5EF4-FFF2-40B4-BE49-F238E27FC236}">
                <a16:creationId xmlns:a16="http://schemas.microsoft.com/office/drawing/2014/main" id="{B5A064B8-1418-E754-127C-EF7F040BA878}"/>
              </a:ext>
            </a:extLst>
          </p:cNvPr>
          <p:cNvSpPr txBox="1"/>
          <p:nvPr/>
        </p:nvSpPr>
        <p:spPr>
          <a:xfrm>
            <a:off x="2993885" y="5377497"/>
            <a:ext cx="609462" cy="369332"/>
          </a:xfrm>
          <a:prstGeom prst="rect">
            <a:avLst/>
          </a:prstGeom>
          <a:noFill/>
        </p:spPr>
        <p:txBody>
          <a:bodyPr wrap="none" rtlCol="0">
            <a:spAutoFit/>
          </a:bodyPr>
          <a:lstStyle/>
          <a:p>
            <a:r>
              <a:rPr lang="en-US"/>
              <a:t>Bit 0</a:t>
            </a:r>
            <a:endParaRPr lang="en-US" dirty="0"/>
          </a:p>
        </p:txBody>
      </p:sp>
      <p:sp>
        <p:nvSpPr>
          <p:cNvPr id="11" name="TextBox 10">
            <a:extLst>
              <a:ext uri="{FF2B5EF4-FFF2-40B4-BE49-F238E27FC236}">
                <a16:creationId xmlns:a16="http://schemas.microsoft.com/office/drawing/2014/main" id="{6B167600-3D86-81FA-0374-10BD56C8E75D}"/>
              </a:ext>
            </a:extLst>
          </p:cNvPr>
          <p:cNvSpPr txBox="1"/>
          <p:nvPr/>
        </p:nvSpPr>
        <p:spPr>
          <a:xfrm>
            <a:off x="8229600" y="5377497"/>
            <a:ext cx="609462" cy="369332"/>
          </a:xfrm>
          <a:prstGeom prst="rect">
            <a:avLst/>
          </a:prstGeom>
          <a:noFill/>
        </p:spPr>
        <p:txBody>
          <a:bodyPr wrap="none" rtlCol="0">
            <a:spAutoFit/>
          </a:bodyPr>
          <a:lstStyle/>
          <a:p>
            <a:r>
              <a:rPr lang="en-US"/>
              <a:t>Bit 1</a:t>
            </a:r>
            <a:endParaRPr lang="en-US" dirty="0"/>
          </a:p>
        </p:txBody>
      </p:sp>
      <p:sp>
        <p:nvSpPr>
          <p:cNvPr id="3" name="Slide Number Placeholder 4">
            <a:extLst>
              <a:ext uri="{FF2B5EF4-FFF2-40B4-BE49-F238E27FC236}">
                <a16:creationId xmlns:a16="http://schemas.microsoft.com/office/drawing/2014/main" id="{79EF4221-592D-6904-025D-0B764BEA99B1}"/>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18</a:t>
            </a:fld>
            <a:endParaRPr lang="en-US" sz="1600" b="1"/>
          </a:p>
        </p:txBody>
      </p:sp>
      <p:sp>
        <p:nvSpPr>
          <p:cNvPr id="5" name="Hộp Văn bản 6">
            <a:extLst>
              <a:ext uri="{FF2B5EF4-FFF2-40B4-BE49-F238E27FC236}">
                <a16:creationId xmlns:a16="http://schemas.microsoft.com/office/drawing/2014/main" id="{46CF5780-1ED2-38A8-A92F-25C135318E41}"/>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446496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DD11535-C73B-4BDC-EFD0-F4E874F1326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B8C13D6-3C0B-7481-EB07-429948C2BBCA}"/>
              </a:ext>
            </a:extLst>
          </p:cNvPr>
          <p:cNvSpPr txBox="1"/>
          <p:nvPr/>
        </p:nvSpPr>
        <p:spPr>
          <a:xfrm>
            <a:off x="457200" y="1219200"/>
            <a:ext cx="60960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Nguy</a:t>
            </a:r>
            <a:r>
              <a:rPr lang="en-US" b="1" kern="100">
                <a:latin typeface="Times New Roman" panose="02020603050405020304" pitchFamily="18" charset="0"/>
                <a:ea typeface="Times New Roman" panose="02020603050405020304" pitchFamily="18" charset="0"/>
                <a:cs typeface="Times New Roman" panose="02020603050405020304" pitchFamily="18" charset="0"/>
              </a:rPr>
              <a:t>ên lý hoạt động</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837C407-FA30-DE3C-FCA1-6E61CC97E24D}"/>
              </a:ext>
            </a:extLst>
          </p:cNvPr>
          <p:cNvSpPr txBox="1"/>
          <p:nvPr/>
        </p:nvSpPr>
        <p:spPr>
          <a:xfrm>
            <a:off x="609600" y="1796971"/>
            <a:ext cx="1489510" cy="369332"/>
          </a:xfrm>
          <a:prstGeom prst="rect">
            <a:avLst/>
          </a:prstGeom>
          <a:noFill/>
        </p:spPr>
        <p:txBody>
          <a:bodyPr wrap="none" rtlCol="0">
            <a:spAutoFit/>
          </a:bodyPr>
          <a:lstStyle/>
          <a:p>
            <a:r>
              <a:rPr lang="en-US"/>
              <a:t>Khung dữ liệu</a:t>
            </a:r>
            <a:endParaRPr lang="en-US" dirty="0"/>
          </a:p>
        </p:txBody>
      </p:sp>
      <p:pic>
        <p:nvPicPr>
          <p:cNvPr id="3" name="Picture 2">
            <a:extLst>
              <a:ext uri="{FF2B5EF4-FFF2-40B4-BE49-F238E27FC236}">
                <a16:creationId xmlns:a16="http://schemas.microsoft.com/office/drawing/2014/main" id="{23025D12-6BDD-FFDF-A48F-9AC049637641}"/>
              </a:ext>
            </a:extLst>
          </p:cNvPr>
          <p:cNvPicPr>
            <a:picLocks noChangeAspect="1"/>
          </p:cNvPicPr>
          <p:nvPr/>
        </p:nvPicPr>
        <p:blipFill>
          <a:blip r:embed="rId4"/>
          <a:stretch>
            <a:fillRect/>
          </a:stretch>
        </p:blipFill>
        <p:spPr>
          <a:xfrm>
            <a:off x="3018995" y="1990729"/>
            <a:ext cx="6154009" cy="1543265"/>
          </a:xfrm>
          <a:prstGeom prst="rect">
            <a:avLst/>
          </a:prstGeom>
        </p:spPr>
      </p:pic>
      <p:pic>
        <p:nvPicPr>
          <p:cNvPr id="8" name="Picture 7">
            <a:extLst>
              <a:ext uri="{FF2B5EF4-FFF2-40B4-BE49-F238E27FC236}">
                <a16:creationId xmlns:a16="http://schemas.microsoft.com/office/drawing/2014/main" id="{205087C0-A1C8-2A9D-757A-0E95A710F4D5}"/>
              </a:ext>
            </a:extLst>
          </p:cNvPr>
          <p:cNvPicPr>
            <a:picLocks noChangeAspect="1"/>
          </p:cNvPicPr>
          <p:nvPr/>
        </p:nvPicPr>
        <p:blipFill>
          <a:blip r:embed="rId5"/>
          <a:stretch>
            <a:fillRect/>
          </a:stretch>
        </p:blipFill>
        <p:spPr>
          <a:xfrm>
            <a:off x="1752600" y="3847449"/>
            <a:ext cx="8878539" cy="1124107"/>
          </a:xfrm>
          <a:prstGeom prst="rect">
            <a:avLst/>
          </a:prstGeom>
        </p:spPr>
      </p:pic>
      <p:sp>
        <p:nvSpPr>
          <p:cNvPr id="5" name="Slide Number Placeholder 4">
            <a:extLst>
              <a:ext uri="{FF2B5EF4-FFF2-40B4-BE49-F238E27FC236}">
                <a16:creationId xmlns:a16="http://schemas.microsoft.com/office/drawing/2014/main" id="{98821B17-6183-B296-8464-152006F47F11}"/>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19</a:t>
            </a:fld>
            <a:endParaRPr lang="en-US" sz="1600" b="1"/>
          </a:p>
        </p:txBody>
      </p:sp>
      <p:sp>
        <p:nvSpPr>
          <p:cNvPr id="6" name="Hộp Văn bản 6">
            <a:extLst>
              <a:ext uri="{FF2B5EF4-FFF2-40B4-BE49-F238E27FC236}">
                <a16:creationId xmlns:a16="http://schemas.microsoft.com/office/drawing/2014/main" id="{2FED143D-FB94-90C9-707E-9C7D9B19B4ED}"/>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1159271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0" y="228600"/>
            <a:ext cx="12192000" cy="646331"/>
          </a:xfrm>
          <a:prstGeom prst="rect">
            <a:avLst/>
          </a:prstGeom>
          <a:noFill/>
        </p:spPr>
        <p:txBody>
          <a:bodyPr wrap="square" rtlCol="0">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NỘI DUNG</a:t>
            </a:r>
          </a:p>
        </p:txBody>
      </p:sp>
      <p:sp>
        <p:nvSpPr>
          <p:cNvPr id="4" name="Hộp Văn bản 6">
            <a:extLst>
              <a:ext uri="{FF2B5EF4-FFF2-40B4-BE49-F238E27FC236}">
                <a16:creationId xmlns:a16="http://schemas.microsoft.com/office/drawing/2014/main" id="{DE919F27-AEEC-6AE5-17FA-DC530FDDB928}"/>
              </a:ext>
            </a:extLst>
          </p:cNvPr>
          <p:cNvSpPr txBox="1"/>
          <p:nvPr/>
        </p:nvSpPr>
        <p:spPr>
          <a:xfrm>
            <a:off x="2667000" y="1964080"/>
            <a:ext cx="302762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GIỚI THIỆU ĐỒ ÁN</a:t>
            </a:r>
          </a:p>
        </p:txBody>
      </p:sp>
      <p:sp>
        <p:nvSpPr>
          <p:cNvPr id="8" name="Hộp Văn bản 7">
            <a:extLst>
              <a:ext uri="{FF2B5EF4-FFF2-40B4-BE49-F238E27FC236}">
                <a16:creationId xmlns:a16="http://schemas.microsoft.com/office/drawing/2014/main" id="{8914DCBD-BF93-9C35-E38A-46D8966A041D}"/>
              </a:ext>
            </a:extLst>
          </p:cNvPr>
          <p:cNvSpPr txBox="1"/>
          <p:nvPr/>
        </p:nvSpPr>
        <p:spPr>
          <a:xfrm>
            <a:off x="2667000" y="2766473"/>
            <a:ext cx="5807359" cy="461665"/>
          </a:xfrm>
          <a:prstGeom prst="rect">
            <a:avLst/>
          </a:prstGeom>
          <a:noFill/>
        </p:spPr>
        <p:txBody>
          <a:bodyPr wrap="none" rtlCol="0">
            <a:spAutoFit/>
          </a:bodyPr>
          <a:lstStyle/>
          <a:p>
            <a:r>
              <a:rPr lang="en-US" sz="2400" b="1">
                <a:effectLst/>
                <a:latin typeface="Times New Roman" panose="02020603050405020304" pitchFamily="18" charset="0"/>
                <a:ea typeface="Calibri" panose="020F0502020204030204" pitchFamily="34" charset="0"/>
              </a:rPr>
              <a:t>PHÂN TÍCH VÀ THIẾT KẾ HỆ THỐNG </a:t>
            </a:r>
            <a:endParaRPr lang="en-US" sz="2400" b="1">
              <a:latin typeface="Times New Roman" panose="02020603050405020304" pitchFamily="18" charset="0"/>
              <a:cs typeface="Times New Roman" panose="02020603050405020304" pitchFamily="18" charset="0"/>
            </a:endParaRPr>
          </a:p>
        </p:txBody>
      </p:sp>
      <p:sp>
        <p:nvSpPr>
          <p:cNvPr id="11" name="Hộp Văn bản 8">
            <a:extLst>
              <a:ext uri="{FF2B5EF4-FFF2-40B4-BE49-F238E27FC236}">
                <a16:creationId xmlns:a16="http://schemas.microsoft.com/office/drawing/2014/main" id="{A2CA6014-7020-590F-314E-8157C93AA300}"/>
              </a:ext>
            </a:extLst>
          </p:cNvPr>
          <p:cNvSpPr txBox="1"/>
          <p:nvPr/>
        </p:nvSpPr>
        <p:spPr>
          <a:xfrm>
            <a:off x="2667000" y="3568866"/>
            <a:ext cx="5756704"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KẾT QUẢ - THỬ NGHIỆM - ĐÁNH GIÁ</a:t>
            </a:r>
          </a:p>
        </p:txBody>
      </p:sp>
      <p:sp>
        <p:nvSpPr>
          <p:cNvPr id="14" name="Hộp Văn bản 9">
            <a:extLst>
              <a:ext uri="{FF2B5EF4-FFF2-40B4-BE49-F238E27FC236}">
                <a16:creationId xmlns:a16="http://schemas.microsoft.com/office/drawing/2014/main" id="{396382A2-F952-1447-2BCC-A2D1D9731BAC}"/>
              </a:ext>
            </a:extLst>
          </p:cNvPr>
          <p:cNvSpPr txBox="1"/>
          <p:nvPr/>
        </p:nvSpPr>
        <p:spPr>
          <a:xfrm>
            <a:off x="2667000" y="4462976"/>
            <a:ext cx="5244641"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KẾT LUẬN – HƯỚNG PHÁT TRIỂN</a:t>
            </a:r>
          </a:p>
        </p:txBody>
      </p:sp>
      <p:sp>
        <p:nvSpPr>
          <p:cNvPr id="16" name="Slide Number Placeholder 4">
            <a:extLst>
              <a:ext uri="{FF2B5EF4-FFF2-40B4-BE49-F238E27FC236}">
                <a16:creationId xmlns:a16="http://schemas.microsoft.com/office/drawing/2014/main" id="{E38DAE54-342C-07F6-1C4A-CE59D7E291E5}"/>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t>2</a:t>
            </a:fld>
            <a:endParaRPr lang="en-US" sz="1600" b="1"/>
          </a:p>
        </p:txBody>
      </p:sp>
      <p:pic>
        <p:nvPicPr>
          <p:cNvPr id="3" name="Graphic 2" descr="Badge 1 with solid fill">
            <a:extLst>
              <a:ext uri="{FF2B5EF4-FFF2-40B4-BE49-F238E27FC236}">
                <a16:creationId xmlns:a16="http://schemas.microsoft.com/office/drawing/2014/main" id="{C3C4CC84-9B58-4000-1A2F-E8E253F301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2571" y="1820091"/>
            <a:ext cx="708870" cy="708870"/>
          </a:xfrm>
          <a:prstGeom prst="rect">
            <a:avLst/>
          </a:prstGeom>
        </p:spPr>
      </p:pic>
      <p:pic>
        <p:nvPicPr>
          <p:cNvPr id="13" name="Graphic 12" descr="Badge with solid fill">
            <a:extLst>
              <a:ext uri="{FF2B5EF4-FFF2-40B4-BE49-F238E27FC236}">
                <a16:creationId xmlns:a16="http://schemas.microsoft.com/office/drawing/2014/main" id="{3AC1A476-20A7-22CC-D158-693D991366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55365" y="2642871"/>
            <a:ext cx="708870" cy="708870"/>
          </a:xfrm>
          <a:prstGeom prst="rect">
            <a:avLst/>
          </a:prstGeom>
        </p:spPr>
      </p:pic>
      <p:pic>
        <p:nvPicPr>
          <p:cNvPr id="17" name="Graphic 16" descr="Badge 3 with solid fill">
            <a:extLst>
              <a:ext uri="{FF2B5EF4-FFF2-40B4-BE49-F238E27FC236}">
                <a16:creationId xmlns:a16="http://schemas.microsoft.com/office/drawing/2014/main" id="{BDCC1FB9-C758-DA14-A9B0-9C7ED19ED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55365" y="3458177"/>
            <a:ext cx="708870" cy="708870"/>
          </a:xfrm>
          <a:prstGeom prst="rect">
            <a:avLst/>
          </a:prstGeom>
        </p:spPr>
      </p:pic>
      <p:pic>
        <p:nvPicPr>
          <p:cNvPr id="19" name="Graphic 18" descr="Badge 4 with solid fill">
            <a:extLst>
              <a:ext uri="{FF2B5EF4-FFF2-40B4-BE49-F238E27FC236}">
                <a16:creationId xmlns:a16="http://schemas.microsoft.com/office/drawing/2014/main" id="{B4B55510-2305-ED71-7A35-6FFFA0AFD8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5365" y="4339374"/>
            <a:ext cx="708870" cy="708870"/>
          </a:xfrm>
          <a:prstGeom prst="rect">
            <a:avLst/>
          </a:prstGeom>
        </p:spPr>
      </p:pic>
    </p:spTree>
    <p:extLst>
      <p:ext uri="{BB962C8B-B14F-4D97-AF65-F5344CB8AC3E}">
        <p14:creationId xmlns:p14="http://schemas.microsoft.com/office/powerpoint/2010/main" val="2016090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5757203-126F-62C7-E604-A20CB7B2482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85AF032-F623-056E-0B5C-37726B9E8C43}"/>
              </a:ext>
            </a:extLst>
          </p:cNvPr>
          <p:cNvSpPr txBox="1"/>
          <p:nvPr/>
        </p:nvSpPr>
        <p:spPr>
          <a:xfrm>
            <a:off x="304800" y="1647134"/>
            <a:ext cx="60960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Cảm biến MQ135</a:t>
            </a:r>
          </a:p>
        </p:txBody>
      </p:sp>
      <p:pic>
        <p:nvPicPr>
          <p:cNvPr id="11" name="Picture 10" descr="Cảm biến chất lượng không khí MQ-135">
            <a:extLst>
              <a:ext uri="{FF2B5EF4-FFF2-40B4-BE49-F238E27FC236}">
                <a16:creationId xmlns:a16="http://schemas.microsoft.com/office/drawing/2014/main" id="{FCD47218-9F26-2F4B-491C-A21AE401455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2362200"/>
            <a:ext cx="3095625" cy="3095625"/>
          </a:xfrm>
          <a:prstGeom prst="rect">
            <a:avLst/>
          </a:prstGeom>
          <a:noFill/>
          <a:ln>
            <a:noFill/>
          </a:ln>
        </p:spPr>
      </p:pic>
      <p:sp>
        <p:nvSpPr>
          <p:cNvPr id="13" name="TextBox 12">
            <a:extLst>
              <a:ext uri="{FF2B5EF4-FFF2-40B4-BE49-F238E27FC236}">
                <a16:creationId xmlns:a16="http://schemas.microsoft.com/office/drawing/2014/main" id="{C2D651E4-4E6E-D250-DD4F-8E6E1D07439B}"/>
              </a:ext>
            </a:extLst>
          </p:cNvPr>
          <p:cNvSpPr txBox="1"/>
          <p:nvPr/>
        </p:nvSpPr>
        <p:spPr>
          <a:xfrm>
            <a:off x="876300" y="2105208"/>
            <a:ext cx="6096000" cy="3469668"/>
          </a:xfrm>
          <a:prstGeom prst="rect">
            <a:avLst/>
          </a:prstGeom>
          <a:noFill/>
        </p:spPr>
        <p:txBody>
          <a:bodyPr wrap="square">
            <a:spAutoFit/>
          </a:bodyPr>
          <a:lstStyle/>
          <a:p>
            <a:pPr algn="just">
              <a:lnSpc>
                <a:spcPct val="115000"/>
              </a:lnSpc>
              <a:spcAft>
                <a:spcPts val="800"/>
              </a:spcAft>
            </a:pPr>
            <a:r>
              <a:rPr lang="en-US" sz="1800" b="1" kern="100">
                <a:effectLst/>
                <a:latin typeface="Times New Roman" panose="02020603050405020304" pitchFamily="18" charset="0"/>
                <a:ea typeface="Aptos" panose="020B0004020202020204" pitchFamily="34" charset="0"/>
                <a:cs typeface="Times New Roman" panose="02020603050405020304" pitchFamily="18" charset="0"/>
              </a:rPr>
              <a:t>Thông số kỹ thuật: </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150000"/>
              </a:lnSpc>
              <a:spcAft>
                <a:spcPts val="800"/>
              </a:spcAft>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Điện áp nguồn: 5V DC</a:t>
            </a:r>
          </a:p>
          <a:p>
            <a:pPr marL="342900" lvl="0" indent="-342900" algn="just">
              <a:lnSpc>
                <a:spcPct val="150000"/>
              </a:lnSpc>
              <a:spcAft>
                <a:spcPts val="800"/>
              </a:spcAft>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Điện áp của heater: 5V±0.1 AC/DC</a:t>
            </a:r>
          </a:p>
          <a:p>
            <a:pPr marL="342900" lvl="0" indent="-342900" algn="just">
              <a:lnSpc>
                <a:spcPct val="150000"/>
              </a:lnSpc>
              <a:spcAft>
                <a:spcPts val="800"/>
              </a:spcAft>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Điện trở tải: thay đổi được (2kΩ-47kΩ)</a:t>
            </a:r>
          </a:p>
          <a:p>
            <a:pPr marL="342900" lvl="0" indent="-342900" algn="just">
              <a:lnSpc>
                <a:spcPct val="150000"/>
              </a:lnSpc>
              <a:spcAft>
                <a:spcPts val="800"/>
              </a:spcAft>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Điện trở của heater: 33Ω±5%</a:t>
            </a:r>
          </a:p>
          <a:p>
            <a:pPr marL="342900" lvl="0" indent="-342900" algn="just">
              <a:lnSpc>
                <a:spcPct val="150000"/>
              </a:lnSpc>
              <a:spcAft>
                <a:spcPts val="800"/>
              </a:spcAft>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Công suất tiêu thụ của heater: ít hơn 800mW</a:t>
            </a:r>
          </a:p>
          <a:p>
            <a:pPr marL="342900" lvl="0" indent="-342900" algn="just">
              <a:lnSpc>
                <a:spcPct val="150000"/>
              </a:lnSpc>
              <a:spcAft>
                <a:spcPts val="800"/>
              </a:spcAft>
              <a:buSzPts val="1000"/>
              <a:buFont typeface="Symbol" panose="05050102010706020507" pitchFamily="18" charset="2"/>
              <a:buChar char=""/>
              <a:tabLst>
                <a:tab pos="457200" algn="l"/>
              </a:tabLs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Kích thước: 32mm*20mm</a:t>
            </a:r>
          </a:p>
        </p:txBody>
      </p:sp>
      <p:sp>
        <p:nvSpPr>
          <p:cNvPr id="4" name="Slide Number Placeholder 4">
            <a:extLst>
              <a:ext uri="{FF2B5EF4-FFF2-40B4-BE49-F238E27FC236}">
                <a16:creationId xmlns:a16="http://schemas.microsoft.com/office/drawing/2014/main" id="{AFBC0B21-FC84-A9AE-7CDD-2ABD0466CFC8}"/>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20</a:t>
            </a:fld>
            <a:endParaRPr lang="en-US" sz="1600" b="1"/>
          </a:p>
        </p:txBody>
      </p:sp>
      <p:sp>
        <p:nvSpPr>
          <p:cNvPr id="5" name="TextBox 4">
            <a:extLst>
              <a:ext uri="{FF2B5EF4-FFF2-40B4-BE49-F238E27FC236}">
                <a16:creationId xmlns:a16="http://schemas.microsoft.com/office/drawing/2014/main" id="{CCC1BD9F-7635-20F2-55A2-FF386F0BA045}"/>
              </a:ext>
            </a:extLst>
          </p:cNvPr>
          <p:cNvSpPr txBox="1"/>
          <p:nvPr/>
        </p:nvSpPr>
        <p:spPr>
          <a:xfrm>
            <a:off x="349250" y="1304217"/>
            <a:ext cx="4842801"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2.4 </a:t>
            </a:r>
            <a:r>
              <a:rPr lang="en-US" sz="2400" b="1"/>
              <a:t>Lựa chọn các linh kiện phần cứng</a:t>
            </a:r>
          </a:p>
        </p:txBody>
      </p:sp>
      <p:sp>
        <p:nvSpPr>
          <p:cNvPr id="6" name="Hộp Văn bản 6">
            <a:extLst>
              <a:ext uri="{FF2B5EF4-FFF2-40B4-BE49-F238E27FC236}">
                <a16:creationId xmlns:a16="http://schemas.microsoft.com/office/drawing/2014/main" id="{F9B7ADAB-5DD6-FFCE-EEA9-15024F2C0716}"/>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2825206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7499D35-B9BC-E280-BAF1-D4C9AD2D40A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CD43777-8FC3-F3D4-C428-5B63CEC37B8B}"/>
              </a:ext>
            </a:extLst>
          </p:cNvPr>
          <p:cNvSpPr txBox="1"/>
          <p:nvPr/>
        </p:nvSpPr>
        <p:spPr>
          <a:xfrm>
            <a:off x="457200" y="1219200"/>
            <a:ext cx="60960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Sơ đồ cấu tạo</a:t>
            </a:r>
          </a:p>
        </p:txBody>
      </p:sp>
      <p:pic>
        <p:nvPicPr>
          <p:cNvPr id="11" name="Picture 10" descr="Cảm biến chất lượng không khí MQ-135">
            <a:extLst>
              <a:ext uri="{FF2B5EF4-FFF2-40B4-BE49-F238E27FC236}">
                <a16:creationId xmlns:a16="http://schemas.microsoft.com/office/drawing/2014/main" id="{466B19CD-3F8D-C2E2-D9B1-4117B59F27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7163" y="1411605"/>
            <a:ext cx="1343025" cy="1343025"/>
          </a:xfrm>
          <a:prstGeom prst="rect">
            <a:avLst/>
          </a:prstGeom>
          <a:noFill/>
          <a:ln>
            <a:noFill/>
          </a:ln>
        </p:spPr>
      </p:pic>
      <p:pic>
        <p:nvPicPr>
          <p:cNvPr id="3" name="Picture 2">
            <a:extLst>
              <a:ext uri="{FF2B5EF4-FFF2-40B4-BE49-F238E27FC236}">
                <a16:creationId xmlns:a16="http://schemas.microsoft.com/office/drawing/2014/main" id="{179B4624-94B9-86A2-946B-2AC421B7872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711" b="99533" l="9969" r="89836">
                        <a14:foregroundMark x1="43497" y1="10644" x2="31944" y2="5893"/>
                        <a14:foregroundMark x1="27582" y1="5707" x2="32827" y2="11578"/>
                        <a14:foregroundMark x1="32827" y1="11578" x2="39525" y2="6023"/>
                        <a14:foregroundMark x1="56542" y1="6282" x2="50195" y2="8463"/>
                        <a14:foregroundMark x1="33879" y1="76843" x2="23287" y2="78037"/>
                        <a14:foregroundMark x1="23287" y1="78037" x2="30179" y2="86501"/>
                        <a14:foregroundMark x1="30179" y1="86501" x2="45522" y2="86864"/>
                        <a14:foregroundMark x1="45522" y1="86864" x2="54907" y2="82139"/>
                        <a14:foregroundMark x1="54907" y1="82139" x2="37928" y2="84060"/>
                        <a14:foregroundMark x1="37928" y1="84060" x2="26271" y2="90636"/>
                        <a14:foregroundMark x1="26276" y1="90612" x2="28809" y2="94960"/>
                        <a14:foregroundMark x1="25000" y1="88422" x2="25875" y2="89923"/>
                        <a14:foregroundMark x1="46922" y1="96432" x2="50039" y2="89148"/>
                        <a14:foregroundMark x1="42012" y1="5574" x2="50078" y2="8567"/>
                        <a14:foregroundMark x1="50078" y1="8567" x2="40966" y2="5763"/>
                        <a14:foregroundMark x1="39842" y1="6107" x2="38590" y2="6490"/>
                        <a14:foregroundMark x1="40966" y1="5763" x2="39992" y2="6061"/>
                        <a14:foregroundMark x1="24844" y1="89408" x2="28827" y2="94931"/>
                        <a14:foregroundMark x1="30615" y1="97649" x2="30737" y2="97841"/>
                        <a14:foregroundMark x1="25083" y1="88900" x2="29611" y2="96062"/>
                        <a14:foregroundMark x1="24650" y1="88214" x2="25002" y2="88771"/>
                        <a14:foregroundMark x1="36159" y1="96390" x2="27492" y2="92004"/>
                        <a14:foregroundMark x1="27492" y1="92004" x2="25427" y2="93947"/>
                        <a14:foregroundMark x1="35358" y1="87487" x2="29341" y2="96036"/>
                        <a14:foregroundMark x1="28690" y1="95976" x2="30802" y2="88422"/>
                        <a14:foregroundMark x1="30802" y1="87695" x2="25756" y2="95745"/>
                        <a14:foregroundMark x1="29167" y1="91070" x2="25441" y2="91534"/>
                        <a14:backgroundMark x1="22891" y1="90156" x2="25191" y2="93109"/>
                        <a14:backgroundMark x1="21379" y1="88214" x2="22772" y2="90003"/>
                        <a14:backgroundMark x1="22834" y1="90355" x2="22664" y2="90343"/>
                        <a14:backgroundMark x1="24710" y1="90489" x2="22974" y2="90365"/>
                        <a14:backgroundMark x1="36336" y1="97111" x2="31084" y2="97025"/>
                        <a14:backgroundMark x1="51090" y1="97352" x2="38911" y2="97153"/>
                        <a14:backgroundMark x1="28855" y1="96989" x2="28466" y2="99792"/>
                        <a14:backgroundMark x1="37838" y1="97871" x2="36371" y2="97871"/>
                        <a14:backgroundMark x1="51090" y1="97871" x2="40330" y2="97871"/>
                        <a14:backgroundMark x1="41047" y1="98234" x2="55101" y2="99325"/>
                        <a14:backgroundMark x1="36371" y1="97871" x2="38104" y2="98006"/>
                        <a14:backgroundMark x1="36887" y1="97390" x2="33684" y2="97456"/>
                        <a14:backgroundMark x1="48754" y1="97144" x2="39281" y2="97340"/>
                        <a14:backgroundMark x1="40469" y1="97941" x2="46028" y2="98339"/>
                        <a14:backgroundMark x1="33684" y1="97456" x2="37567" y2="97734"/>
                        <a14:backgroundMark x1="41883" y1="98806" x2="31970" y2="97715"/>
                        <a14:backgroundMark x1="44237" y1="99065" x2="42669" y2="98892"/>
                        <a14:backgroundMark x1="40356" y1="97884" x2="55179" y2="98183"/>
                        <a14:backgroundMark x1="31970" y1="97715" x2="37761" y2="97832"/>
                        <a14:backgroundMark x1="30810" y1="99322" x2="26285" y2="99533"/>
                        <a14:backgroundMark x1="39868" y1="98898" x2="32486" y2="99243"/>
                        <a14:backgroundMark x1="55179" y1="98183" x2="42081" y2="98795"/>
                        <a14:backgroundMark x1="50584" y1="98598" x2="45483" y2="98806"/>
                        <a14:backgroundMark x1="26830" y1="3634" x2="20678" y2="3842"/>
                        <a14:backgroundMark x1="27375" y1="4102" x2="19042" y2="1194"/>
                        <a14:backgroundMark x1="30802" y1="4102" x2="19587" y2="3115"/>
                        <a14:backgroundMark x1="28816" y1="1921" x2="21573" y2="2648"/>
                        <a14:backgroundMark x1="24805" y1="94446" x2="24366" y2="96591"/>
                        <a14:backgroundMark x1="25519" y1="90954" x2="25051" y2="93241"/>
                        <a14:backgroundMark x1="58917" y1="17861" x2="75195" y2="28453"/>
                        <a14:backgroundMark x1="75195" y1="28453" x2="89953" y2="19367"/>
                        <a14:backgroundMark x1="89953" y1="19367" x2="67095" y2="15940"/>
                        <a14:backgroundMark x1="67095" y1="15940" x2="58917" y2="18588"/>
                        <a14:backgroundMark x1="59618" y1="18380" x2="58917" y2="21495"/>
                        <a14:backgroundMark x1="60903" y1="17394" x2="60358" y2="27518"/>
                        <a14:backgroundMark x1="19393" y1="15680" x2="16939" y2="30945"/>
                        <a14:backgroundMark x1="16939" y1="30945" x2="6854" y2="23884"/>
                        <a14:backgroundMark x1="6854" y1="23884" x2="15460" y2="12201"/>
                        <a14:backgroundMark x1="15460" y1="12201" x2="20483" y2="10644"/>
                        <a14:backgroundMark x1="23793" y1="88733" x2="25662" y2="98962"/>
                        <a14:backgroundMark x1="48871" y1="97612" x2="23053" y2="96625"/>
                        <a14:backgroundMark x1="49026" y1="98962" x2="31231" y2="97404"/>
                        <a14:backgroundMark x1="31231" y1="97404" x2="46729" y2="99013"/>
                        <a14:backgroundMark x1="46729" y1="99013" x2="23793" y2="98390"/>
                        <a14:backgroundMark x1="21885" y1="89668" x2="22780" y2="90654"/>
                        <a14:backgroundMark x1="28583" y1="98598" x2="44081" y2="99948"/>
                        <a14:backgroundMark x1="44665" y1="98183" x2="23442" y2="96210"/>
                        <a14:backgroundMark x1="23442" y1="96210" x2="24922" y2="98962"/>
                        <a14:backgroundMark x1="30023" y1="3063" x2="41433" y2="4517"/>
                        <a14:backgroundMark x1="41433" y1="4517" x2="43069" y2="4258"/>
                        <a14:backgroundMark x1="39720" y1="5400" x2="37422" y2="4621"/>
                        <a14:backgroundMark x1="26519" y1="5400" x2="26519" y2="5400"/>
                        <a14:backgroundMark x1="26519" y1="5400" x2="26519" y2="5400"/>
                        <a14:backgroundMark x1="26986" y1="5192" x2="26986" y2="5192"/>
                        <a14:backgroundMark x1="27259" y1="5036" x2="33217" y2="4258"/>
                        <a14:backgroundMark x1="32749" y1="4413" x2="28271" y2="4829"/>
                        <a14:backgroundMark x1="44938" y1="4829" x2="37850" y2="4829"/>
                        <a14:backgroundMark x1="29595" y1="5036" x2="21028" y2="4413"/>
                        <a14:backgroundMark x1="31737" y1="5400" x2="28427" y2="4413"/>
                        <a14:backgroundMark x1="23053" y1="90447" x2="22780" y2="94704"/>
                        <a14:backgroundMark x1="22469" y1="91641" x2="24650" y2="96625"/>
                        <a14:backgroundMark x1="33801" y1="99377" x2="28855" y2="99169"/>
                        <a14:backgroundMark x1="33061" y1="99948" x2="25506" y2="97248"/>
                        <a14:backgroundMark x1="24377" y1="89097" x2="24805" y2="91796"/>
                      </a14:backgroundRemoval>
                    </a14:imgEffect>
                  </a14:imgLayer>
                </a14:imgProps>
              </a:ext>
            </a:extLst>
          </a:blip>
          <a:stretch>
            <a:fillRect/>
          </a:stretch>
        </p:blipFill>
        <p:spPr>
          <a:xfrm rot="16200000">
            <a:off x="5781895" y="1951970"/>
            <a:ext cx="4341652" cy="3256239"/>
          </a:xfrm>
          <a:prstGeom prst="rect">
            <a:avLst/>
          </a:prstGeom>
        </p:spPr>
      </p:pic>
      <p:sp>
        <p:nvSpPr>
          <p:cNvPr id="4" name="AutoShape 2" descr="Sơ đồ mạch cho bo mạch cảm biến khí MQ">
            <a:extLst>
              <a:ext uri="{FF2B5EF4-FFF2-40B4-BE49-F238E27FC236}">
                <a16:creationId xmlns:a16="http://schemas.microsoft.com/office/drawing/2014/main" id="{581758D4-87C5-F505-1E59-0C981F12B9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Sơ đồ mạch cho bo mạch cảm biến khí MQ">
            <a:extLst>
              <a:ext uri="{FF2B5EF4-FFF2-40B4-BE49-F238E27FC236}">
                <a16:creationId xmlns:a16="http://schemas.microsoft.com/office/drawing/2014/main" id="{C69693E7-EEC5-27E0-07D2-FA68C80FE6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052636"/>
            <a:ext cx="4863061" cy="2214563"/>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EC5682F1-054D-B398-57AA-2BAF236FDE58}"/>
              </a:ext>
            </a:extLst>
          </p:cNvPr>
          <p:cNvSpPr/>
          <p:nvPr/>
        </p:nvSpPr>
        <p:spPr>
          <a:xfrm>
            <a:off x="8077201" y="4495800"/>
            <a:ext cx="537675" cy="533400"/>
          </a:xfrm>
          <a:prstGeom prst="ellipse">
            <a:avLst/>
          </a:prstGeom>
          <a:noFill/>
          <a:ln w="571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B448EE-E8A9-40C0-F517-0FA62E835D8E}"/>
              </a:ext>
            </a:extLst>
          </p:cNvPr>
          <p:cNvCxnSpPr/>
          <p:nvPr/>
        </p:nvCxnSpPr>
        <p:spPr>
          <a:xfrm flipV="1">
            <a:off x="6096000" y="5029200"/>
            <a:ext cx="19050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464EA8-B3DD-4CCE-2D4E-5FF947581B92}"/>
              </a:ext>
            </a:extLst>
          </p:cNvPr>
          <p:cNvSpPr txBox="1"/>
          <p:nvPr/>
        </p:nvSpPr>
        <p:spPr>
          <a:xfrm>
            <a:off x="4981735" y="5225534"/>
            <a:ext cx="966931" cy="369332"/>
          </a:xfrm>
          <a:prstGeom prst="rect">
            <a:avLst/>
          </a:prstGeom>
          <a:noFill/>
        </p:spPr>
        <p:txBody>
          <a:bodyPr wrap="none" rtlCol="0">
            <a:spAutoFit/>
          </a:bodyPr>
          <a:lstStyle/>
          <a:p>
            <a:r>
              <a:rPr lang="en-US"/>
              <a:t>RL = 10k</a:t>
            </a:r>
            <a:endParaRPr lang="en-US" dirty="0"/>
          </a:p>
        </p:txBody>
      </p:sp>
      <p:sp>
        <p:nvSpPr>
          <p:cNvPr id="6" name="Slide Number Placeholder 4">
            <a:extLst>
              <a:ext uri="{FF2B5EF4-FFF2-40B4-BE49-F238E27FC236}">
                <a16:creationId xmlns:a16="http://schemas.microsoft.com/office/drawing/2014/main" id="{C6CBD9D1-BB00-3B6E-E5A6-F8E82F46670B}"/>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21</a:t>
            </a:fld>
            <a:endParaRPr lang="en-US" sz="1600" b="1"/>
          </a:p>
        </p:txBody>
      </p:sp>
      <p:sp>
        <p:nvSpPr>
          <p:cNvPr id="10" name="Hộp Văn bản 6">
            <a:extLst>
              <a:ext uri="{FF2B5EF4-FFF2-40B4-BE49-F238E27FC236}">
                <a16:creationId xmlns:a16="http://schemas.microsoft.com/office/drawing/2014/main" id="{47EF27EE-7D86-9732-402A-ABFEB7F76055}"/>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036663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D909DDB-8173-F2ED-E8DF-E1F1EC5FD02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C24F6DF-95D3-42E0-5621-C3D00235B364}"/>
              </a:ext>
            </a:extLst>
          </p:cNvPr>
          <p:cNvSpPr txBox="1"/>
          <p:nvPr/>
        </p:nvSpPr>
        <p:spPr>
          <a:xfrm>
            <a:off x="457200" y="1219200"/>
            <a:ext cx="60960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Cảm biến MQ135</a:t>
            </a:r>
          </a:p>
        </p:txBody>
      </p:sp>
      <p:sp>
        <p:nvSpPr>
          <p:cNvPr id="6" name="TextBox 5">
            <a:extLst>
              <a:ext uri="{FF2B5EF4-FFF2-40B4-BE49-F238E27FC236}">
                <a16:creationId xmlns:a16="http://schemas.microsoft.com/office/drawing/2014/main" id="{AC90F323-1F5B-0DAB-3B0E-5F62CF4DDA89}"/>
              </a:ext>
            </a:extLst>
          </p:cNvPr>
          <p:cNvSpPr txBox="1"/>
          <p:nvPr/>
        </p:nvSpPr>
        <p:spPr>
          <a:xfrm>
            <a:off x="0" y="2032629"/>
            <a:ext cx="5715000" cy="2535566"/>
          </a:xfrm>
          <a:prstGeom prst="rect">
            <a:avLst/>
          </a:prstGeom>
          <a:noFill/>
        </p:spPr>
        <p:txBody>
          <a:bodyPr wrap="square">
            <a:spAutoFit/>
          </a:bodyPr>
          <a:lstStyle/>
          <a:p>
            <a:pPr marL="457200" indent="457200" algn="just">
              <a:lnSpc>
                <a:spcPct val="150000"/>
              </a:lnSpc>
              <a:spcAft>
                <a:spcPts val="8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Cảm biến MQ – 135 sử dụng SnO2 có điện trở cao hơn trong không khí làm vật liệu cảm biến khí. Khi có sự gia tăng các khí gây ô nhiễm điện trở của cảm biến khí sẽ giảm cùng với đó. Để đo ppm bằng cảm biến MQ – 135 chúng ta cần xem xét biểu đồ ppm (Rs/Ro) lấy từ dữ liệu MQ – 135 datasheet.</a:t>
            </a:r>
          </a:p>
        </p:txBody>
      </p:sp>
      <p:pic>
        <p:nvPicPr>
          <p:cNvPr id="8" name="Picture 7" descr="A graph with lines and numbers&#10;&#10;Description automatically generated">
            <a:extLst>
              <a:ext uri="{FF2B5EF4-FFF2-40B4-BE49-F238E27FC236}">
                <a16:creationId xmlns:a16="http://schemas.microsoft.com/office/drawing/2014/main" id="{DC175EEB-9868-F06C-7DED-2F5B0FCD33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242060"/>
            <a:ext cx="4688205" cy="4060190"/>
          </a:xfrm>
          <a:prstGeom prst="rect">
            <a:avLst/>
          </a:prstGeom>
          <a:noFill/>
        </p:spPr>
      </p:pic>
      <p:sp>
        <p:nvSpPr>
          <p:cNvPr id="2" name="Slide Number Placeholder 4">
            <a:extLst>
              <a:ext uri="{FF2B5EF4-FFF2-40B4-BE49-F238E27FC236}">
                <a16:creationId xmlns:a16="http://schemas.microsoft.com/office/drawing/2014/main" id="{1A3F6EB8-75A3-772B-7240-52E0D0702E61}"/>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22</a:t>
            </a:fld>
            <a:endParaRPr lang="en-US" sz="1600" b="1"/>
          </a:p>
        </p:txBody>
      </p:sp>
      <p:sp>
        <p:nvSpPr>
          <p:cNvPr id="4" name="Hộp Văn bản 6">
            <a:extLst>
              <a:ext uri="{FF2B5EF4-FFF2-40B4-BE49-F238E27FC236}">
                <a16:creationId xmlns:a16="http://schemas.microsoft.com/office/drawing/2014/main" id="{4B30E33C-0043-9394-80ED-56EC73950010}"/>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46494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34DD6EA-52E1-ABEE-BC0E-8BF8C896FD3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9D685EB-30E5-A1FC-B317-5CF2839CC8CE}"/>
              </a:ext>
            </a:extLst>
          </p:cNvPr>
          <p:cNvSpPr txBox="1"/>
          <p:nvPr/>
        </p:nvSpPr>
        <p:spPr>
          <a:xfrm>
            <a:off x="457200" y="1219200"/>
            <a:ext cx="60960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Cảm biến MQ135</a:t>
            </a:r>
          </a:p>
        </p:txBody>
      </p:sp>
      <p:sp>
        <p:nvSpPr>
          <p:cNvPr id="6" name="TextBox 5">
            <a:extLst>
              <a:ext uri="{FF2B5EF4-FFF2-40B4-BE49-F238E27FC236}">
                <a16:creationId xmlns:a16="http://schemas.microsoft.com/office/drawing/2014/main" id="{42D42BEE-A250-66E1-AF61-E982F253610B}"/>
              </a:ext>
            </a:extLst>
          </p:cNvPr>
          <p:cNvSpPr txBox="1"/>
          <p:nvPr/>
        </p:nvSpPr>
        <p:spPr>
          <a:xfrm>
            <a:off x="-152400" y="1677274"/>
            <a:ext cx="5715000" cy="3782061"/>
          </a:xfrm>
          <a:prstGeom prst="rect">
            <a:avLst/>
          </a:prstGeom>
          <a:noFill/>
        </p:spPr>
        <p:txBody>
          <a:bodyPr wrap="square">
            <a:spAutoFit/>
          </a:bodyPr>
          <a:lstStyle/>
          <a:p>
            <a:pPr marL="457200" indent="457200" algn="just">
              <a:lnSpc>
                <a:spcPct val="150000"/>
              </a:lnSpc>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Hình cho thấy các đặc tính nhậy cảm điển hình của MQ – 135 đối với một số loại khí. Giá trị Ro là giá trị điện trở của cảm biến ở 100 ppm của NH3 trong không khí sạch, Rs là điện trở của cảm biến ở các nồng độ khí khác nhau.</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457200" algn="just">
              <a:lnSpc>
                <a:spcPct val="150000"/>
              </a:lnSpc>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Trước tiên chúng ta nên hiệu chỉnh cảm biến bằng cách tìm các giá trị của Ro trong không khí trong lành và sau đó sử dụng giá trị đó để tìm Rs theo công thức:</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457200" algn="just">
              <a:lnSpc>
                <a:spcPct val="150000"/>
              </a:lnSpc>
              <a:spcAft>
                <a:spcPts val="800"/>
              </a:spcAft>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Rs = (Vc/VRL - 1) x RL</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8" name="Picture 7" descr="A graph with lines and numbers&#10;&#10;Description automatically generated">
            <a:extLst>
              <a:ext uri="{FF2B5EF4-FFF2-40B4-BE49-F238E27FC236}">
                <a16:creationId xmlns:a16="http://schemas.microsoft.com/office/drawing/2014/main" id="{63A8DDBB-2320-3FAF-35D1-7BA176347E1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242060"/>
            <a:ext cx="4688205" cy="4060190"/>
          </a:xfrm>
          <a:prstGeom prst="rect">
            <a:avLst/>
          </a:prstGeom>
          <a:noFill/>
        </p:spPr>
      </p:pic>
      <p:sp>
        <p:nvSpPr>
          <p:cNvPr id="3" name="Slide Number Placeholder 4">
            <a:extLst>
              <a:ext uri="{FF2B5EF4-FFF2-40B4-BE49-F238E27FC236}">
                <a16:creationId xmlns:a16="http://schemas.microsoft.com/office/drawing/2014/main" id="{E0EF67E2-6B04-8020-D08A-827FE1F73655}"/>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23</a:t>
            </a:fld>
            <a:endParaRPr lang="en-US" sz="1600" b="1"/>
          </a:p>
        </p:txBody>
      </p:sp>
      <p:sp>
        <p:nvSpPr>
          <p:cNvPr id="4" name="Hộp Văn bản 6">
            <a:extLst>
              <a:ext uri="{FF2B5EF4-FFF2-40B4-BE49-F238E27FC236}">
                <a16:creationId xmlns:a16="http://schemas.microsoft.com/office/drawing/2014/main" id="{9EF3DABB-4A50-B6EC-5AAE-845A3C003848}"/>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1869075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EAC458C-7EE9-9DE3-96EE-4AFB6796D370}"/>
            </a:ext>
          </a:extLst>
        </p:cNvPr>
        <p:cNvGrpSpPr/>
        <p:nvPr/>
      </p:nvGrpSpPr>
      <p:grpSpPr>
        <a:xfrm>
          <a:off x="0" y="0"/>
          <a:ext cx="0" cy="0"/>
          <a:chOff x="0" y="0"/>
          <a:chExt cx="0" cy="0"/>
        </a:xfrm>
      </p:grpSpPr>
      <p:pic>
        <p:nvPicPr>
          <p:cNvPr id="8" name="Picture 7" descr="A graph with lines and numbers&#10;&#10;Description automatically generated">
            <a:extLst>
              <a:ext uri="{FF2B5EF4-FFF2-40B4-BE49-F238E27FC236}">
                <a16:creationId xmlns:a16="http://schemas.microsoft.com/office/drawing/2014/main" id="{D908D1C3-AC88-CBB6-8E3C-E2F8F401809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676400"/>
            <a:ext cx="4688205" cy="4060190"/>
          </a:xfrm>
          <a:prstGeom prst="rect">
            <a:avLst/>
          </a:prstGeom>
          <a:noFill/>
        </p:spPr>
      </p:pic>
      <p:sp>
        <p:nvSpPr>
          <p:cNvPr id="2" name="Flowchart: Connector 1">
            <a:extLst>
              <a:ext uri="{FF2B5EF4-FFF2-40B4-BE49-F238E27FC236}">
                <a16:creationId xmlns:a16="http://schemas.microsoft.com/office/drawing/2014/main" id="{0816DE8E-B492-5E51-0C49-FDF3B82C5FED}"/>
              </a:ext>
            </a:extLst>
          </p:cNvPr>
          <p:cNvSpPr/>
          <p:nvPr/>
        </p:nvSpPr>
        <p:spPr>
          <a:xfrm>
            <a:off x="6266253" y="2667000"/>
            <a:ext cx="152400" cy="168533"/>
          </a:xfrm>
          <a:prstGeom prst="flowChartConnector">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B2B1618C-A07A-A75E-6AA2-59C39082A812}"/>
              </a:ext>
            </a:extLst>
          </p:cNvPr>
          <p:cNvSpPr txBox="1"/>
          <p:nvPr/>
        </p:nvSpPr>
        <p:spPr>
          <a:xfrm>
            <a:off x="5886671" y="2503051"/>
            <a:ext cx="444352" cy="338554"/>
          </a:xfrm>
          <a:prstGeom prst="rect">
            <a:avLst/>
          </a:prstGeom>
          <a:noFill/>
        </p:spPr>
        <p:txBody>
          <a:bodyPr wrap="none" rtlCol="0">
            <a:spAutoFit/>
          </a:bodyPr>
          <a:lstStyle/>
          <a:p>
            <a:r>
              <a:rPr lang="en-US" sz="1600"/>
              <a:t>3.6</a:t>
            </a:r>
            <a:endParaRPr lang="en-US" sz="1600" dirty="0"/>
          </a:p>
        </p:txBody>
      </p:sp>
      <p:sp>
        <p:nvSpPr>
          <p:cNvPr id="5" name="TextBox 4">
            <a:extLst>
              <a:ext uri="{FF2B5EF4-FFF2-40B4-BE49-F238E27FC236}">
                <a16:creationId xmlns:a16="http://schemas.microsoft.com/office/drawing/2014/main" id="{B24904D5-818E-F3CE-F257-048CE5421A09}"/>
              </a:ext>
            </a:extLst>
          </p:cNvPr>
          <p:cNvSpPr txBox="1"/>
          <p:nvPr/>
        </p:nvSpPr>
        <p:spPr>
          <a:xfrm>
            <a:off x="394334" y="1142084"/>
            <a:ext cx="5396866" cy="646331"/>
          </a:xfrm>
          <a:prstGeom prst="rect">
            <a:avLst/>
          </a:prstGeom>
          <a:noFill/>
        </p:spPr>
        <p:txBody>
          <a:bodyPr wrap="square">
            <a:spAutoFit/>
          </a:bodyPr>
          <a:lstStyle/>
          <a:p>
            <a:r>
              <a:rPr lang="en-US">
                <a:solidFill>
                  <a:srgbClr val="121212"/>
                </a:solidFill>
                <a:latin typeface="Lato" panose="020F0502020204030203" pitchFamily="34" charset="0"/>
              </a:rPr>
              <a:t>K</a:t>
            </a:r>
            <a:r>
              <a:rPr lang="en-US" b="0" i="0">
                <a:solidFill>
                  <a:srgbClr val="121212"/>
                </a:solidFill>
                <a:effectLst/>
                <a:latin typeface="Lato" panose="020F0502020204030203" pitchFamily="34" charset="0"/>
              </a:rPr>
              <a:t>hi cảm biến hoạt động trong không khí trong lành thì giá trị Rs/Ro sẽ là 3,6</a:t>
            </a:r>
            <a:endParaRPr lang="en-US"/>
          </a:p>
        </p:txBody>
      </p:sp>
      <p:sp>
        <p:nvSpPr>
          <p:cNvPr id="9" name="Flowchart: Connector 8">
            <a:extLst>
              <a:ext uri="{FF2B5EF4-FFF2-40B4-BE49-F238E27FC236}">
                <a16:creationId xmlns:a16="http://schemas.microsoft.com/office/drawing/2014/main" id="{4B9AA2F3-00D5-C8B0-06D7-F300552DD54F}"/>
              </a:ext>
            </a:extLst>
          </p:cNvPr>
          <p:cNvSpPr/>
          <p:nvPr/>
        </p:nvSpPr>
        <p:spPr>
          <a:xfrm>
            <a:off x="6781800" y="3124199"/>
            <a:ext cx="76200" cy="76200"/>
          </a:xfrm>
          <a:prstGeom prst="flowChartConnector">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6BEC58A-AB9F-B404-506E-69E0B38CEBF7}"/>
              </a:ext>
            </a:extLst>
          </p:cNvPr>
          <p:cNvCxnSpPr>
            <a:cxnSpLocks/>
          </p:cNvCxnSpPr>
          <p:nvPr/>
        </p:nvCxnSpPr>
        <p:spPr>
          <a:xfrm flipV="1">
            <a:off x="6819900" y="2235368"/>
            <a:ext cx="0" cy="3121492"/>
          </a:xfrm>
          <a:prstGeom prst="line">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AC4EA186-67BE-D9CE-1CA0-35BA0F880DB7}"/>
              </a:ext>
            </a:extLst>
          </p:cNvPr>
          <p:cNvCxnSpPr>
            <a:cxnSpLocks/>
          </p:cNvCxnSpPr>
          <p:nvPr/>
        </p:nvCxnSpPr>
        <p:spPr>
          <a:xfrm flipV="1">
            <a:off x="8343900" y="2249254"/>
            <a:ext cx="0" cy="3121492"/>
          </a:xfrm>
          <a:prstGeom prst="line">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Flowchart: Connector 13">
            <a:extLst>
              <a:ext uri="{FF2B5EF4-FFF2-40B4-BE49-F238E27FC236}">
                <a16:creationId xmlns:a16="http://schemas.microsoft.com/office/drawing/2014/main" id="{9C87736F-99B0-15DA-8D7E-D97FBDB716E0}"/>
              </a:ext>
            </a:extLst>
          </p:cNvPr>
          <p:cNvSpPr/>
          <p:nvPr/>
        </p:nvSpPr>
        <p:spPr>
          <a:xfrm>
            <a:off x="8305800" y="3630295"/>
            <a:ext cx="76200" cy="76200"/>
          </a:xfrm>
          <a:prstGeom prst="flowChartConnector">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2" name="TextBox 21">
            <a:extLst>
              <a:ext uri="{FF2B5EF4-FFF2-40B4-BE49-F238E27FC236}">
                <a16:creationId xmlns:a16="http://schemas.microsoft.com/office/drawing/2014/main" id="{B5CC8BC9-4FD4-81C1-42DA-A88EB592540D}"/>
              </a:ext>
            </a:extLst>
          </p:cNvPr>
          <p:cNvSpPr txBox="1"/>
          <p:nvPr/>
        </p:nvSpPr>
        <p:spPr>
          <a:xfrm>
            <a:off x="6629400" y="5428813"/>
            <a:ext cx="609597" cy="307777"/>
          </a:xfrm>
          <a:prstGeom prst="rect">
            <a:avLst/>
          </a:prstGeom>
          <a:noFill/>
        </p:spPr>
        <p:txBody>
          <a:bodyPr wrap="square" rtlCol="0">
            <a:spAutoFit/>
          </a:bodyPr>
          <a:lstStyle/>
          <a:p>
            <a:r>
              <a:rPr lang="en-US" sz="1400"/>
              <a:t>19</a:t>
            </a:r>
          </a:p>
        </p:txBody>
      </p:sp>
      <p:sp>
        <p:nvSpPr>
          <p:cNvPr id="23" name="TextBox 22">
            <a:extLst>
              <a:ext uri="{FF2B5EF4-FFF2-40B4-BE49-F238E27FC236}">
                <a16:creationId xmlns:a16="http://schemas.microsoft.com/office/drawing/2014/main" id="{ACC76CAF-1336-52A4-8B52-A241612F90BC}"/>
              </a:ext>
            </a:extLst>
          </p:cNvPr>
          <p:cNvSpPr txBox="1"/>
          <p:nvPr/>
        </p:nvSpPr>
        <p:spPr>
          <a:xfrm>
            <a:off x="6152455" y="3160811"/>
            <a:ext cx="301685" cy="307777"/>
          </a:xfrm>
          <a:prstGeom prst="rect">
            <a:avLst/>
          </a:prstGeom>
          <a:noFill/>
        </p:spPr>
        <p:txBody>
          <a:bodyPr wrap="square" rtlCol="0">
            <a:spAutoFit/>
          </a:bodyPr>
          <a:lstStyle/>
          <a:p>
            <a:r>
              <a:rPr lang="en-US" sz="1400"/>
              <a:t>2</a:t>
            </a:r>
            <a:endParaRPr lang="en-US" sz="1400" dirty="0"/>
          </a:p>
        </p:txBody>
      </p:sp>
      <p:grpSp>
        <p:nvGrpSpPr>
          <p:cNvPr id="39" name="Group 38">
            <a:extLst>
              <a:ext uri="{FF2B5EF4-FFF2-40B4-BE49-F238E27FC236}">
                <a16:creationId xmlns:a16="http://schemas.microsoft.com/office/drawing/2014/main" id="{5499963A-E0B1-1AD0-789E-4B0FD4F286C6}"/>
              </a:ext>
            </a:extLst>
          </p:cNvPr>
          <p:cNvGrpSpPr/>
          <p:nvPr/>
        </p:nvGrpSpPr>
        <p:grpSpPr>
          <a:xfrm>
            <a:off x="6781800" y="1436652"/>
            <a:ext cx="4901565" cy="798716"/>
            <a:chOff x="6781800" y="1436652"/>
            <a:chExt cx="4901565" cy="798716"/>
          </a:xfrm>
        </p:grpSpPr>
        <p:cxnSp>
          <p:nvCxnSpPr>
            <p:cNvPr id="25" name="Connector: Curved 24">
              <a:extLst>
                <a:ext uri="{FF2B5EF4-FFF2-40B4-BE49-F238E27FC236}">
                  <a16:creationId xmlns:a16="http://schemas.microsoft.com/office/drawing/2014/main" id="{D41CC3F6-4772-93A5-05C4-1F6D65EA59E0}"/>
                </a:ext>
              </a:extLst>
            </p:cNvPr>
            <p:cNvCxnSpPr/>
            <p:nvPr/>
          </p:nvCxnSpPr>
          <p:spPr>
            <a:xfrm flipV="1">
              <a:off x="6781800" y="1635204"/>
              <a:ext cx="4139565" cy="600164"/>
            </a:xfrm>
            <a:prstGeom prst="curvedConnector3">
              <a:avLst>
                <a:gd name="adj1" fmla="val -264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7804E9E-6821-6D5A-0266-5FDA241ED0AC}"/>
                </a:ext>
              </a:extLst>
            </p:cNvPr>
            <p:cNvSpPr txBox="1"/>
            <p:nvPr/>
          </p:nvSpPr>
          <p:spPr>
            <a:xfrm>
              <a:off x="10921365" y="1436652"/>
              <a:ext cx="762000" cy="369332"/>
            </a:xfrm>
            <a:prstGeom prst="rect">
              <a:avLst/>
            </a:prstGeom>
            <a:noFill/>
          </p:spPr>
          <p:txBody>
            <a:bodyPr wrap="square" rtlCol="0">
              <a:spAutoFit/>
            </a:bodyPr>
            <a:lstStyle/>
            <a:p>
              <a:r>
                <a:rPr lang="en-US"/>
                <a:t>(19,2)</a:t>
              </a:r>
              <a:endParaRPr lang="en-US" dirty="0"/>
            </a:p>
          </p:txBody>
        </p:sp>
      </p:grpSp>
      <p:grpSp>
        <p:nvGrpSpPr>
          <p:cNvPr id="40" name="Group 39">
            <a:extLst>
              <a:ext uri="{FF2B5EF4-FFF2-40B4-BE49-F238E27FC236}">
                <a16:creationId xmlns:a16="http://schemas.microsoft.com/office/drawing/2014/main" id="{7FA53D5E-26CA-A0E5-160E-02B5883FD154}"/>
              </a:ext>
            </a:extLst>
          </p:cNvPr>
          <p:cNvGrpSpPr/>
          <p:nvPr/>
        </p:nvGrpSpPr>
        <p:grpSpPr>
          <a:xfrm>
            <a:off x="8343900" y="1760070"/>
            <a:ext cx="3619499" cy="475298"/>
            <a:chOff x="8343900" y="1760070"/>
            <a:chExt cx="3619499" cy="475298"/>
          </a:xfrm>
        </p:grpSpPr>
        <p:cxnSp>
          <p:nvCxnSpPr>
            <p:cNvPr id="28" name="Connector: Curved 27">
              <a:extLst>
                <a:ext uri="{FF2B5EF4-FFF2-40B4-BE49-F238E27FC236}">
                  <a16:creationId xmlns:a16="http://schemas.microsoft.com/office/drawing/2014/main" id="{9B6173CA-0A8D-21E1-89F3-EF2B3D7D78EC}"/>
                </a:ext>
              </a:extLst>
            </p:cNvPr>
            <p:cNvCxnSpPr>
              <a:cxnSpLocks/>
            </p:cNvCxnSpPr>
            <p:nvPr/>
          </p:nvCxnSpPr>
          <p:spPr>
            <a:xfrm flipV="1">
              <a:off x="8343900" y="1935286"/>
              <a:ext cx="2577465" cy="300082"/>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31F70A6-8666-1B99-8A2C-E3F59BDE7B86}"/>
                </a:ext>
              </a:extLst>
            </p:cNvPr>
            <p:cNvSpPr txBox="1"/>
            <p:nvPr/>
          </p:nvSpPr>
          <p:spPr>
            <a:xfrm>
              <a:off x="10921364" y="1760070"/>
              <a:ext cx="1042035" cy="369332"/>
            </a:xfrm>
            <a:prstGeom prst="rect">
              <a:avLst/>
            </a:prstGeom>
            <a:noFill/>
          </p:spPr>
          <p:txBody>
            <a:bodyPr wrap="square" rtlCol="0">
              <a:spAutoFit/>
            </a:bodyPr>
            <a:lstStyle/>
            <a:p>
              <a:r>
                <a:rPr lang="en-US"/>
                <a:t>(100,1)</a:t>
              </a:r>
              <a:endParaRPr lang="en-US" dirty="0"/>
            </a:p>
          </p:txBody>
        </p:sp>
      </p:grpSp>
      <p:sp>
        <p:nvSpPr>
          <p:cNvPr id="6" name="TextBox 5">
            <a:extLst>
              <a:ext uri="{FF2B5EF4-FFF2-40B4-BE49-F238E27FC236}">
                <a16:creationId xmlns:a16="http://schemas.microsoft.com/office/drawing/2014/main" id="{6B78B73B-AB0E-B250-EBF8-A1AF90CDA7A8}"/>
              </a:ext>
            </a:extLst>
          </p:cNvPr>
          <p:cNvSpPr txBox="1"/>
          <p:nvPr/>
        </p:nvSpPr>
        <p:spPr>
          <a:xfrm>
            <a:off x="-76200" y="1560230"/>
            <a:ext cx="3048495" cy="458074"/>
          </a:xfrm>
          <a:prstGeom prst="rect">
            <a:avLst/>
          </a:prstGeom>
          <a:noFill/>
        </p:spPr>
        <p:txBody>
          <a:bodyPr wrap="square">
            <a:spAutoFit/>
          </a:bodyPr>
          <a:lstStyle/>
          <a:p>
            <a:pPr marL="457200" algn="just">
              <a:lnSpc>
                <a:spcPct val="150000"/>
              </a:lnSpc>
              <a:spcAft>
                <a:spcPts val="800"/>
              </a:spcAft>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Rs = (Vc/VRL - 1) x RL</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EAF5359-C00E-E56D-446C-BC48D2255A9A}"/>
              </a:ext>
            </a:extLst>
          </p:cNvPr>
          <p:cNvSpPr txBox="1"/>
          <p:nvPr/>
        </p:nvSpPr>
        <p:spPr>
          <a:xfrm>
            <a:off x="413110" y="1927403"/>
            <a:ext cx="5290460" cy="2308324"/>
          </a:xfrm>
          <a:prstGeom prst="rect">
            <a:avLst/>
          </a:prstGeom>
          <a:noFill/>
        </p:spPr>
        <p:txBody>
          <a:bodyPr wrap="square">
            <a:spAutoFit/>
          </a:bodyPr>
          <a:lstStyle/>
          <a:p>
            <a:pPr marL="285750" indent="-285750">
              <a:buFont typeface="Symbol" panose="05050102010706020507" pitchFamily="18" charset="2"/>
              <a:buChar char="Þ"/>
            </a:pPr>
            <a:r>
              <a:rPr lang="en-US">
                <a:solidFill>
                  <a:srgbClr val="121212"/>
                </a:solidFill>
                <a:latin typeface="Lato" panose="020F0502020204030203" pitchFamily="34" charset="0"/>
              </a:rPr>
              <a:t>ta tìm được Ro</a:t>
            </a:r>
          </a:p>
          <a:p>
            <a:r>
              <a:rPr lang="en-US">
                <a:solidFill>
                  <a:srgbClr val="121212"/>
                </a:solidFill>
                <a:latin typeface="Lato" panose="020F0502020204030203" pitchFamily="34" charset="0"/>
              </a:rPr>
              <a:t>Có phương trình logarit biểu diễn mỗi quan hệ giữa Rs/Ro và ppm :</a:t>
            </a:r>
          </a:p>
          <a:p>
            <a:pPr marL="285750" indent="-285750">
              <a:buFont typeface="Arial" panose="020B0604020202020204" pitchFamily="34" charset="0"/>
              <a:buChar char="•"/>
            </a:pPr>
            <a:r>
              <a:rPr lang="en-US"/>
              <a:t>Y=Rs/Ro</a:t>
            </a:r>
          </a:p>
          <a:p>
            <a:pPr marL="285750" indent="-285750">
              <a:buFont typeface="Arial" panose="020B0604020202020204" pitchFamily="34" charset="0"/>
              <a:buChar char="•"/>
            </a:pPr>
            <a:r>
              <a:rPr lang="en-US"/>
              <a:t>X là ppm</a:t>
            </a:r>
          </a:p>
          <a:p>
            <a:pPr marL="285750" indent="-285750">
              <a:buFont typeface="Arial" panose="020B0604020202020204" pitchFamily="34" charset="0"/>
              <a:buChar char="•"/>
            </a:pPr>
            <a:r>
              <a:rPr lang="en-US"/>
              <a:t>m là độ dốc cho biết sự thay đổi của y khi x thay đổi</a:t>
            </a:r>
          </a:p>
          <a:p>
            <a:pPr marL="285750" indent="-285750">
              <a:buFont typeface="Arial" panose="020B0604020202020204" pitchFamily="34" charset="0"/>
              <a:buChar char="•"/>
            </a:pPr>
            <a:r>
              <a:rPr lang="en-US"/>
              <a:t>b là điểm giao đường thẳng với trục y</a:t>
            </a:r>
          </a:p>
          <a:p>
            <a:pPr marL="285750" indent="-285750">
              <a:buFont typeface="Arial" panose="020B0604020202020204" pitchFamily="34" charset="0"/>
              <a:buChar char="•"/>
            </a:pPr>
            <a:endParaRPr lang="en-US"/>
          </a:p>
        </p:txBody>
      </p:sp>
      <p:sp>
        <p:nvSpPr>
          <p:cNvPr id="18" name="TextBox 17">
            <a:extLst>
              <a:ext uri="{FF2B5EF4-FFF2-40B4-BE49-F238E27FC236}">
                <a16:creationId xmlns:a16="http://schemas.microsoft.com/office/drawing/2014/main" id="{A7BB2095-9431-3886-A6C9-0C1DFD85F48A}"/>
              </a:ext>
            </a:extLst>
          </p:cNvPr>
          <p:cNvSpPr txBox="1"/>
          <p:nvPr/>
        </p:nvSpPr>
        <p:spPr>
          <a:xfrm>
            <a:off x="2549375" y="2466201"/>
            <a:ext cx="2186617" cy="369332"/>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333333"/>
                </a:solidFill>
                <a:effectLst/>
                <a:latin typeface="Menlo"/>
              </a:rPr>
              <a:t>log(y) = m*log(x) + b</a:t>
            </a:r>
            <a:r>
              <a:rPr kumimoji="0" lang="en-US" altLang="en-US" sz="1600" b="0" i="0" u="none" strike="noStrike" cap="none" normalizeH="0" baseline="0">
                <a:ln>
                  <a:noFill/>
                </a:ln>
                <a:solidFill>
                  <a:schemeClr val="tx1"/>
                </a:solidFill>
                <a:effectLst/>
              </a:rPr>
              <a:t> </a:t>
            </a:r>
            <a:endParaRPr kumimoji="0" lang="en-US" altLang="en-US" sz="4400" b="0" i="0" u="none" strike="noStrike" cap="none" normalizeH="0" baseline="0">
              <a:ln>
                <a:noFill/>
              </a:ln>
              <a:solidFill>
                <a:schemeClr val="tx1"/>
              </a:solidFill>
              <a:effectLst/>
              <a:latin typeface="Arial" panose="020B0604020202020204" pitchFamily="34" charset="0"/>
            </a:endParaRPr>
          </a:p>
        </p:txBody>
      </p:sp>
      <p:sp>
        <p:nvSpPr>
          <p:cNvPr id="21" name="Flowchart: Connector 20">
            <a:extLst>
              <a:ext uri="{FF2B5EF4-FFF2-40B4-BE49-F238E27FC236}">
                <a16:creationId xmlns:a16="http://schemas.microsoft.com/office/drawing/2014/main" id="{C5732D73-2D19-30FD-D5F7-C2E3EF973630}"/>
              </a:ext>
            </a:extLst>
          </p:cNvPr>
          <p:cNvSpPr/>
          <p:nvPr/>
        </p:nvSpPr>
        <p:spPr>
          <a:xfrm>
            <a:off x="7511977" y="3354605"/>
            <a:ext cx="76200" cy="76200"/>
          </a:xfrm>
          <a:prstGeom prst="flowChartConnector">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48AAA74-320D-DCCA-6419-DA96CE4AB567}"/>
              </a:ext>
            </a:extLst>
          </p:cNvPr>
          <p:cNvCxnSpPr>
            <a:cxnSpLocks/>
          </p:cNvCxnSpPr>
          <p:nvPr/>
        </p:nvCxnSpPr>
        <p:spPr>
          <a:xfrm flipV="1">
            <a:off x="7543654" y="2249254"/>
            <a:ext cx="0" cy="3121492"/>
          </a:xfrm>
          <a:prstGeom prst="line">
            <a:avLst/>
          </a:prstGeom>
          <a:ln w="571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DB9D4FA3-C790-BBBA-596F-6A6754496868}"/>
              </a:ext>
            </a:extLst>
          </p:cNvPr>
          <p:cNvSpPr txBox="1"/>
          <p:nvPr/>
        </p:nvSpPr>
        <p:spPr>
          <a:xfrm>
            <a:off x="7368117" y="5419281"/>
            <a:ext cx="609597" cy="307777"/>
          </a:xfrm>
          <a:prstGeom prst="rect">
            <a:avLst/>
          </a:prstGeom>
          <a:noFill/>
        </p:spPr>
        <p:txBody>
          <a:bodyPr wrap="square" rtlCol="0">
            <a:spAutoFit/>
          </a:bodyPr>
          <a:lstStyle/>
          <a:p>
            <a:r>
              <a:rPr lang="en-US" sz="1400"/>
              <a:t>40</a:t>
            </a:r>
          </a:p>
        </p:txBody>
      </p:sp>
      <p:sp>
        <p:nvSpPr>
          <p:cNvPr id="35" name="TextBox 34">
            <a:extLst>
              <a:ext uri="{FF2B5EF4-FFF2-40B4-BE49-F238E27FC236}">
                <a16:creationId xmlns:a16="http://schemas.microsoft.com/office/drawing/2014/main" id="{3D584B9A-975F-24DA-DF3A-67CDFED2EE49}"/>
              </a:ext>
            </a:extLst>
          </p:cNvPr>
          <p:cNvSpPr txBox="1"/>
          <p:nvPr/>
        </p:nvSpPr>
        <p:spPr>
          <a:xfrm>
            <a:off x="533400" y="3913050"/>
            <a:ext cx="4267200" cy="923330"/>
          </a:xfrm>
          <a:prstGeom prst="rect">
            <a:avLst/>
          </a:prstGeom>
          <a:noFill/>
        </p:spPr>
        <p:txBody>
          <a:bodyPr wrap="square" rtlCol="0">
            <a:spAutoFit/>
          </a:bodyPr>
          <a:lstStyle/>
          <a:p>
            <a:r>
              <a:rPr lang="en-US"/>
              <a:t>m=[log(y2)-log(y1)] / [log(x2)-log(x1)]</a:t>
            </a:r>
          </a:p>
          <a:p>
            <a:r>
              <a:rPr lang="en-US"/>
              <a:t>m=[1/2] / [100/19]</a:t>
            </a:r>
          </a:p>
          <a:p>
            <a:r>
              <a:rPr lang="en-US"/>
              <a:t>m=-0.417</a:t>
            </a:r>
          </a:p>
        </p:txBody>
      </p:sp>
      <p:sp>
        <p:nvSpPr>
          <p:cNvPr id="36" name="TextBox 35">
            <a:extLst>
              <a:ext uri="{FF2B5EF4-FFF2-40B4-BE49-F238E27FC236}">
                <a16:creationId xmlns:a16="http://schemas.microsoft.com/office/drawing/2014/main" id="{77B0C577-1ED5-95EE-29C4-7129C1B6EE59}"/>
              </a:ext>
            </a:extLst>
          </p:cNvPr>
          <p:cNvSpPr txBox="1"/>
          <p:nvPr/>
        </p:nvSpPr>
        <p:spPr>
          <a:xfrm>
            <a:off x="565077" y="4730279"/>
            <a:ext cx="4267200" cy="923330"/>
          </a:xfrm>
          <a:prstGeom prst="rect">
            <a:avLst/>
          </a:prstGeom>
          <a:noFill/>
        </p:spPr>
        <p:txBody>
          <a:bodyPr wrap="square" rtlCol="0">
            <a:spAutoFit/>
          </a:bodyPr>
          <a:lstStyle/>
          <a:p>
            <a:r>
              <a:rPr lang="en-US"/>
              <a:t>b=log(y) – m*log(x)</a:t>
            </a:r>
          </a:p>
          <a:p>
            <a:r>
              <a:rPr lang="en-US"/>
              <a:t>b=log(1.5) / m*log(40)</a:t>
            </a:r>
          </a:p>
          <a:p>
            <a:r>
              <a:rPr lang="en-US"/>
              <a:t>b=0.858</a:t>
            </a:r>
          </a:p>
        </p:txBody>
      </p:sp>
      <p:sp>
        <p:nvSpPr>
          <p:cNvPr id="37" name="TextBox 36">
            <a:extLst>
              <a:ext uri="{FF2B5EF4-FFF2-40B4-BE49-F238E27FC236}">
                <a16:creationId xmlns:a16="http://schemas.microsoft.com/office/drawing/2014/main" id="{79784B60-CBD0-2BC7-65C1-68BB5F4234D8}"/>
              </a:ext>
            </a:extLst>
          </p:cNvPr>
          <p:cNvSpPr txBox="1"/>
          <p:nvPr/>
        </p:nvSpPr>
        <p:spPr>
          <a:xfrm>
            <a:off x="112147" y="5507553"/>
            <a:ext cx="6136253" cy="1494255"/>
          </a:xfrm>
          <a:prstGeom prst="rect">
            <a:avLst/>
          </a:prstGeom>
          <a:noFill/>
        </p:spPr>
        <p:txBody>
          <a:bodyPr wrap="square">
            <a:spAutoFit/>
          </a:bodyPr>
          <a:lstStyle/>
          <a:p>
            <a:pPr marL="457200" algn="just">
              <a:lnSpc>
                <a:spcPct val="150000"/>
              </a:lnSpc>
              <a:spcAft>
                <a:spcPts val="800"/>
              </a:spcAft>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Vậy ta có thể sử dụng công thức tính ppm :</a:t>
            </a:r>
          </a:p>
          <a:p>
            <a:pPr marL="457200" algn="just">
              <a:lnSpc>
                <a:spcPct val="150000"/>
              </a:lnSpc>
              <a:spcAft>
                <a:spcPts val="800"/>
              </a:spcAft>
            </a:pPr>
            <a:r>
              <a:rPr kumimoji="0" lang="en-US" altLang="en-US" sz="1800" b="1" i="0" u="none" strike="noStrike" cap="none" normalizeH="0" baseline="0">
                <a:ln>
                  <a:noFill/>
                </a:ln>
                <a:solidFill>
                  <a:srgbClr val="333333"/>
                </a:solidFill>
                <a:effectLst/>
                <a:latin typeface="Menlo"/>
              </a:rPr>
              <a:t>PPM = 10 ^ {[log(Rs/Ro) - b] / m}</a:t>
            </a:r>
            <a:r>
              <a:rPr kumimoji="0" lang="en-US" altLang="en-US" sz="1600" b="0" i="0" u="none" strike="noStrike" cap="none" normalizeH="0" baseline="0">
                <a:ln>
                  <a:noFill/>
                </a:ln>
                <a:solidFill>
                  <a:schemeClr val="tx1"/>
                </a:solidFill>
                <a:effectLst/>
              </a:rPr>
              <a:t> </a:t>
            </a:r>
            <a:endParaRPr kumimoji="0" lang="en-US" altLang="en-US" sz="4400" b="0" i="0" u="none" strike="noStrike" cap="none" normalizeH="0" baseline="0">
              <a:ln>
                <a:noFill/>
              </a:ln>
              <a:solidFill>
                <a:schemeClr val="tx1"/>
              </a:solidFill>
              <a:effectLst/>
              <a:latin typeface="Arial" panose="020B0604020202020204" pitchFamily="34" charset="0"/>
            </a:endParaRPr>
          </a:p>
          <a:p>
            <a:pPr marL="457200" algn="just">
              <a:lnSpc>
                <a:spcPct val="150000"/>
              </a:lnSpc>
              <a:spcAft>
                <a:spcPts val="800"/>
              </a:spcAft>
            </a:pP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p:txBody>
      </p:sp>
      <p:grpSp>
        <p:nvGrpSpPr>
          <p:cNvPr id="41" name="Group 40">
            <a:extLst>
              <a:ext uri="{FF2B5EF4-FFF2-40B4-BE49-F238E27FC236}">
                <a16:creationId xmlns:a16="http://schemas.microsoft.com/office/drawing/2014/main" id="{5AA05795-2CF1-9DBA-68B3-B20AC9D73242}"/>
              </a:ext>
            </a:extLst>
          </p:cNvPr>
          <p:cNvGrpSpPr/>
          <p:nvPr/>
        </p:nvGrpSpPr>
        <p:grpSpPr>
          <a:xfrm>
            <a:off x="7543654" y="5370746"/>
            <a:ext cx="2209946" cy="1062320"/>
            <a:chOff x="7543654" y="5370746"/>
            <a:chExt cx="2209946" cy="1062320"/>
          </a:xfrm>
        </p:grpSpPr>
        <p:cxnSp>
          <p:nvCxnSpPr>
            <p:cNvPr id="33" name="Connector: Curved 32">
              <a:extLst>
                <a:ext uri="{FF2B5EF4-FFF2-40B4-BE49-F238E27FC236}">
                  <a16:creationId xmlns:a16="http://schemas.microsoft.com/office/drawing/2014/main" id="{04DFBB77-5569-CFD9-9D9D-708BEAECD0F9}"/>
                </a:ext>
              </a:extLst>
            </p:cNvPr>
            <p:cNvCxnSpPr/>
            <p:nvPr/>
          </p:nvCxnSpPr>
          <p:spPr>
            <a:xfrm>
              <a:off x="7543654" y="5370746"/>
              <a:ext cx="990746" cy="877654"/>
            </a:xfrm>
            <a:prstGeom prst="curved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D784D90-A0D2-5BD4-4AEF-7A84276709C3}"/>
                </a:ext>
              </a:extLst>
            </p:cNvPr>
            <p:cNvSpPr txBox="1"/>
            <p:nvPr/>
          </p:nvSpPr>
          <p:spPr>
            <a:xfrm>
              <a:off x="8534400" y="6063734"/>
              <a:ext cx="1219200" cy="369332"/>
            </a:xfrm>
            <a:prstGeom prst="rect">
              <a:avLst/>
            </a:prstGeom>
            <a:noFill/>
          </p:spPr>
          <p:txBody>
            <a:bodyPr wrap="square" rtlCol="0">
              <a:spAutoFit/>
            </a:bodyPr>
            <a:lstStyle/>
            <a:p>
              <a:r>
                <a:rPr lang="en-US"/>
                <a:t>(40,1.5)</a:t>
              </a:r>
              <a:endParaRPr lang="en-US" dirty="0"/>
            </a:p>
          </p:txBody>
        </p:sp>
      </p:grpSp>
      <p:sp>
        <p:nvSpPr>
          <p:cNvPr id="42" name="Hộp Văn bản 6">
            <a:extLst>
              <a:ext uri="{FF2B5EF4-FFF2-40B4-BE49-F238E27FC236}">
                <a16:creationId xmlns:a16="http://schemas.microsoft.com/office/drawing/2014/main" id="{22DE054A-3536-EFC0-731C-DE83FC4C001A}"/>
              </a:ext>
            </a:extLst>
          </p:cNvPr>
          <p:cNvSpPr txBox="1"/>
          <p:nvPr/>
        </p:nvSpPr>
        <p:spPr>
          <a:xfrm>
            <a:off x="3114637" y="304800"/>
            <a:ext cx="5564472" cy="461665"/>
          </a:xfrm>
          <a:prstGeom prst="rect">
            <a:avLst/>
          </a:prstGeom>
          <a:noFill/>
        </p:spPr>
        <p:txBody>
          <a:bodyPr wrap="none" rtlCol="0">
            <a:spAutoFit/>
          </a:bodyPr>
          <a:lstStyle/>
          <a:p>
            <a:r>
              <a:rPr lang="en-US" sz="2400" b="1">
                <a:solidFill>
                  <a:schemeClr val="bg1"/>
                </a:solidFill>
                <a:latin typeface="Times New Roman" panose="02020603050405020304" pitchFamily="18" charset="0"/>
                <a:cs typeface="Times New Roman" panose="02020603050405020304" pitchFamily="18" charset="0"/>
              </a:rPr>
              <a:t>THIẾT KẾ VÀ THI CÔNG HỆ THỐNG</a:t>
            </a:r>
          </a:p>
        </p:txBody>
      </p:sp>
      <p:sp>
        <p:nvSpPr>
          <p:cNvPr id="4" name="Slide Number Placeholder 4">
            <a:extLst>
              <a:ext uri="{FF2B5EF4-FFF2-40B4-BE49-F238E27FC236}">
                <a16:creationId xmlns:a16="http://schemas.microsoft.com/office/drawing/2014/main" id="{E7BF5D73-153F-8BA3-3B71-3227983FCC9A}"/>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24</a:t>
            </a:fld>
            <a:endParaRPr lang="en-US" sz="1600" b="1"/>
          </a:p>
        </p:txBody>
      </p:sp>
    </p:spTree>
    <p:extLst>
      <p:ext uri="{BB962C8B-B14F-4D97-AF65-F5344CB8AC3E}">
        <p14:creationId xmlns:p14="http://schemas.microsoft.com/office/powerpoint/2010/main" val="121407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anim calcmode="lin" valueType="num">
                                      <p:cBhvr>
                                        <p:cTn id="40" dur="1000" fill="hold"/>
                                        <p:tgtEl>
                                          <p:spTgt spid="15"/>
                                        </p:tgtEl>
                                        <p:attrNameLst>
                                          <p:attrName>ppt_x</p:attrName>
                                        </p:attrNameLst>
                                      </p:cBhvr>
                                      <p:tavLst>
                                        <p:tav tm="0">
                                          <p:val>
                                            <p:strVal val="#ppt_x"/>
                                          </p:val>
                                        </p:tav>
                                        <p:tav tm="100000">
                                          <p:val>
                                            <p:strVal val="#ppt_x"/>
                                          </p:val>
                                        </p:tav>
                                      </p:tavLst>
                                    </p:anim>
                                    <p:anim calcmode="lin" valueType="num">
                                      <p:cBhvr>
                                        <p:cTn id="4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4"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FCE3425-BA6A-E9F9-D104-BD0453C257FC}"/>
            </a:ext>
          </a:extLst>
        </p:cNvPr>
        <p:cNvGrpSpPr/>
        <p:nvPr/>
      </p:nvGrpSpPr>
      <p:grpSpPr>
        <a:xfrm>
          <a:off x="0" y="0"/>
          <a:ext cx="0" cy="0"/>
          <a:chOff x="0" y="0"/>
          <a:chExt cx="0" cy="0"/>
        </a:xfrm>
      </p:grpSpPr>
      <p:pic>
        <p:nvPicPr>
          <p:cNvPr id="3" name="Picture 2" descr="A diagram of a circuit&#10;&#10;Description automatically generated">
            <a:extLst>
              <a:ext uri="{FF2B5EF4-FFF2-40B4-BE49-F238E27FC236}">
                <a16:creationId xmlns:a16="http://schemas.microsoft.com/office/drawing/2014/main" id="{10BE21C8-E719-5BB1-B210-F28CC2191A2B}"/>
              </a:ext>
            </a:extLst>
          </p:cNvPr>
          <p:cNvPicPr>
            <a:picLocks noChangeAspect="1"/>
          </p:cNvPicPr>
          <p:nvPr/>
        </p:nvPicPr>
        <p:blipFill rotWithShape="1">
          <a:blip r:embed="rId4"/>
          <a:srcRect b="14001"/>
          <a:stretch/>
        </p:blipFill>
        <p:spPr bwMode="auto">
          <a:xfrm>
            <a:off x="1828800" y="1872332"/>
            <a:ext cx="4958715" cy="4533547"/>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1C4B0840-7B2F-B6DB-F48C-16C3E5EAD175}"/>
              </a:ext>
            </a:extLst>
          </p:cNvPr>
          <p:cNvSpPr txBox="1"/>
          <p:nvPr/>
        </p:nvSpPr>
        <p:spPr>
          <a:xfrm>
            <a:off x="457200" y="2209800"/>
            <a:ext cx="1219200"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Nguồn</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descr="A diagram of a circuit&#10;&#10;Description automatically generated">
            <a:extLst>
              <a:ext uri="{FF2B5EF4-FFF2-40B4-BE49-F238E27FC236}">
                <a16:creationId xmlns:a16="http://schemas.microsoft.com/office/drawing/2014/main" id="{D0DFEB0B-DE9F-CF89-C009-9CFEC8F584DD}"/>
              </a:ext>
            </a:extLst>
          </p:cNvPr>
          <p:cNvPicPr>
            <a:picLocks noChangeAspect="1"/>
          </p:cNvPicPr>
          <p:nvPr/>
        </p:nvPicPr>
        <p:blipFill rotWithShape="1">
          <a:blip r:embed="rId5"/>
          <a:srcRect b="49596"/>
          <a:stretch/>
        </p:blipFill>
        <p:spPr bwMode="auto">
          <a:xfrm>
            <a:off x="8610600" y="1600200"/>
            <a:ext cx="2330450" cy="252793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8B168E40-F218-62DE-84EF-AB3D8388D469}"/>
              </a:ext>
            </a:extLst>
          </p:cNvPr>
          <p:cNvSpPr txBox="1"/>
          <p:nvPr/>
        </p:nvSpPr>
        <p:spPr>
          <a:xfrm>
            <a:off x="9220200" y="4267200"/>
            <a:ext cx="1219200" cy="458074"/>
          </a:xfrm>
          <a:prstGeom prst="rect">
            <a:avLst/>
          </a:prstGeom>
          <a:noFill/>
        </p:spPr>
        <p:txBody>
          <a:bodyPr wrap="square">
            <a:spAutoFit/>
          </a:bodyPr>
          <a:lstStyle/>
          <a:p>
            <a:pPr algn="just">
              <a:lnSpc>
                <a:spcPct val="150000"/>
              </a:lnSpc>
              <a:spcBef>
                <a:spcPts val="400"/>
              </a:spcBef>
              <a:spcAft>
                <a:spcPts val="200"/>
              </a:spcAft>
            </a:pPr>
            <a:r>
              <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Đèn báo</a:t>
            </a:r>
          </a:p>
        </p:txBody>
      </p:sp>
      <p:sp>
        <p:nvSpPr>
          <p:cNvPr id="10" name="TextBox 9">
            <a:extLst>
              <a:ext uri="{FF2B5EF4-FFF2-40B4-BE49-F238E27FC236}">
                <a16:creationId xmlns:a16="http://schemas.microsoft.com/office/drawing/2014/main" id="{945E1C0D-617F-023E-786E-C6CA290BA3E6}"/>
              </a:ext>
            </a:extLst>
          </p:cNvPr>
          <p:cNvSpPr txBox="1"/>
          <p:nvPr/>
        </p:nvSpPr>
        <p:spPr>
          <a:xfrm>
            <a:off x="304800" y="1219200"/>
            <a:ext cx="3733800" cy="646331"/>
          </a:xfrm>
          <a:prstGeom prst="rect">
            <a:avLst/>
          </a:prstGeom>
          <a:noFill/>
        </p:spPr>
        <p:txBody>
          <a:bodyPr wrap="square" rtlCol="0">
            <a:spAutoFit/>
          </a:bodyPr>
          <a:lstStyle/>
          <a:p>
            <a:r>
              <a:rPr lang="en-US" b="1"/>
              <a:t> </a:t>
            </a:r>
            <a:r>
              <a:rPr lang="en-US" sz="1800" b="1">
                <a:latin typeface="Times New Roman" panose="02020603050405020304" pitchFamily="18" charset="0"/>
                <a:cs typeface="Times New Roman" panose="02020603050405020304" pitchFamily="18" charset="0"/>
              </a:rPr>
              <a:t>Sơ đồ nguyên lý và mạch in</a:t>
            </a:r>
            <a:endParaRPr lang="en-US" b="1"/>
          </a:p>
          <a:p>
            <a:endParaRPr lang="en-US" b="1" dirty="0"/>
          </a:p>
        </p:txBody>
      </p:sp>
      <p:sp>
        <p:nvSpPr>
          <p:cNvPr id="4" name="Slide Number Placeholder 4">
            <a:extLst>
              <a:ext uri="{FF2B5EF4-FFF2-40B4-BE49-F238E27FC236}">
                <a16:creationId xmlns:a16="http://schemas.microsoft.com/office/drawing/2014/main" id="{1886CEA7-2E82-E40A-FA07-B8B8D0988C9A}"/>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t>25</a:t>
            </a:fld>
            <a:endParaRPr lang="en-US" sz="1600" b="1"/>
          </a:p>
        </p:txBody>
      </p:sp>
      <p:sp>
        <p:nvSpPr>
          <p:cNvPr id="5" name="Hộp Văn bản 6">
            <a:extLst>
              <a:ext uri="{FF2B5EF4-FFF2-40B4-BE49-F238E27FC236}">
                <a16:creationId xmlns:a16="http://schemas.microsoft.com/office/drawing/2014/main" id="{CFA72B1C-CB32-69E2-A048-378DACA6FF00}"/>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255866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8A283EC-6CF7-A66D-0664-36746FA49AE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17E3415-8A5A-D860-F30D-5E00374D3312}"/>
              </a:ext>
            </a:extLst>
          </p:cNvPr>
          <p:cNvPicPr>
            <a:picLocks noChangeAspect="1"/>
          </p:cNvPicPr>
          <p:nvPr/>
        </p:nvPicPr>
        <p:blipFill>
          <a:blip r:embed="rId4"/>
          <a:stretch>
            <a:fillRect/>
          </a:stretch>
        </p:blipFill>
        <p:spPr>
          <a:xfrm>
            <a:off x="381000" y="1287277"/>
            <a:ext cx="4254500" cy="4123159"/>
          </a:xfrm>
          <a:prstGeom prst="rect">
            <a:avLst/>
          </a:prstGeom>
        </p:spPr>
      </p:pic>
      <p:pic>
        <p:nvPicPr>
          <p:cNvPr id="4" name="Picture 3" descr="A diagram of a computer&#10;&#10;Description automatically generated">
            <a:extLst>
              <a:ext uri="{FF2B5EF4-FFF2-40B4-BE49-F238E27FC236}">
                <a16:creationId xmlns:a16="http://schemas.microsoft.com/office/drawing/2014/main" id="{56F13B65-BC25-A89C-A7EE-D47EF98819E0}"/>
              </a:ext>
            </a:extLst>
          </p:cNvPr>
          <p:cNvPicPr>
            <a:picLocks noChangeAspect="1"/>
          </p:cNvPicPr>
          <p:nvPr/>
        </p:nvPicPr>
        <p:blipFill rotWithShape="1">
          <a:blip r:embed="rId5"/>
          <a:srcRect l="37612" b="42904"/>
          <a:stretch/>
        </p:blipFill>
        <p:spPr bwMode="auto">
          <a:xfrm>
            <a:off x="9372600" y="1828800"/>
            <a:ext cx="2654300" cy="1870276"/>
          </a:xfrm>
          <a:prstGeom prst="rect">
            <a:avLst/>
          </a:prstGeom>
          <a:ln>
            <a:noFill/>
          </a:ln>
          <a:extLst>
            <a:ext uri="{53640926-AAD7-44D8-BBD7-CCE9431645EC}">
              <a14:shadowObscured xmlns:a14="http://schemas.microsoft.com/office/drawing/2010/main"/>
            </a:ext>
          </a:extLst>
        </p:spPr>
      </p:pic>
      <p:pic>
        <p:nvPicPr>
          <p:cNvPr id="6" name="Picture 5" descr="A diagram of a circuit&#10;&#10;Description automatically generated">
            <a:extLst>
              <a:ext uri="{FF2B5EF4-FFF2-40B4-BE49-F238E27FC236}">
                <a16:creationId xmlns:a16="http://schemas.microsoft.com/office/drawing/2014/main" id="{987CB047-620B-3BDB-AA6E-36D2D110986F}"/>
              </a:ext>
            </a:extLst>
          </p:cNvPr>
          <p:cNvPicPr>
            <a:picLocks noChangeAspect="1"/>
          </p:cNvPicPr>
          <p:nvPr/>
        </p:nvPicPr>
        <p:blipFill rotWithShape="1">
          <a:blip r:embed="rId6"/>
          <a:srcRect b="17484"/>
          <a:stretch/>
        </p:blipFill>
        <p:spPr bwMode="auto">
          <a:xfrm>
            <a:off x="4987414" y="1524000"/>
            <a:ext cx="3949355" cy="3649714"/>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7A3AB689-820F-8788-FDB6-8E4D1FD0DB6E}"/>
              </a:ext>
            </a:extLst>
          </p:cNvPr>
          <p:cNvSpPr txBox="1"/>
          <p:nvPr/>
        </p:nvSpPr>
        <p:spPr>
          <a:xfrm>
            <a:off x="5741175" y="5389654"/>
            <a:ext cx="2412225" cy="458074"/>
          </a:xfrm>
          <a:prstGeom prst="rect">
            <a:avLst/>
          </a:prstGeom>
          <a:noFill/>
        </p:spPr>
        <p:txBody>
          <a:bodyPr wrap="square">
            <a:spAutoFit/>
          </a:bodyPr>
          <a:lstStyle/>
          <a:p>
            <a:pPr algn="just">
              <a:lnSpc>
                <a:spcPct val="150000"/>
              </a:lnSpc>
              <a:spcBef>
                <a:spcPts val="400"/>
              </a:spcBef>
              <a:spcAft>
                <a:spcPts val="200"/>
              </a:spcAft>
            </a:pPr>
            <a:r>
              <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Boot &amp; Enable</a:t>
            </a:r>
          </a:p>
        </p:txBody>
      </p:sp>
      <p:sp>
        <p:nvSpPr>
          <p:cNvPr id="10" name="TextBox 9">
            <a:extLst>
              <a:ext uri="{FF2B5EF4-FFF2-40B4-BE49-F238E27FC236}">
                <a16:creationId xmlns:a16="http://schemas.microsoft.com/office/drawing/2014/main" id="{DC9CC491-91B7-7D81-EC43-0D0F4E12118A}"/>
              </a:ext>
            </a:extLst>
          </p:cNvPr>
          <p:cNvSpPr txBox="1"/>
          <p:nvPr/>
        </p:nvSpPr>
        <p:spPr>
          <a:xfrm>
            <a:off x="9820852" y="5389654"/>
            <a:ext cx="2134466" cy="458074"/>
          </a:xfrm>
          <a:prstGeom prst="rect">
            <a:avLst/>
          </a:prstGeom>
          <a:noFill/>
        </p:spPr>
        <p:txBody>
          <a:bodyPr wrap="square">
            <a:spAutoFit/>
          </a:bodyPr>
          <a:lstStyle/>
          <a:p>
            <a:pPr algn="just">
              <a:lnSpc>
                <a:spcPct val="150000"/>
              </a:lnSpc>
              <a:spcBef>
                <a:spcPts val="400"/>
              </a:spcBef>
              <a:spcAft>
                <a:spcPts val="200"/>
              </a:spcAft>
            </a:pPr>
            <a:r>
              <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USB to </a:t>
            </a: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ttl</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97BAEA1-49F7-53D9-8185-1E1D91B5CBD0}"/>
              </a:ext>
            </a:extLst>
          </p:cNvPr>
          <p:cNvSpPr txBox="1"/>
          <p:nvPr/>
        </p:nvSpPr>
        <p:spPr>
          <a:xfrm>
            <a:off x="2100473" y="5410436"/>
            <a:ext cx="6094268"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MCU</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66C15CC9-3109-316E-49CF-E53A452257E1}"/>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t>26</a:t>
            </a:fld>
            <a:endParaRPr lang="en-US" sz="1600" b="1"/>
          </a:p>
        </p:txBody>
      </p:sp>
      <p:sp>
        <p:nvSpPr>
          <p:cNvPr id="7" name="Hộp Văn bản 6">
            <a:extLst>
              <a:ext uri="{FF2B5EF4-FFF2-40B4-BE49-F238E27FC236}">
                <a16:creationId xmlns:a16="http://schemas.microsoft.com/office/drawing/2014/main" id="{0E2D7B2F-623D-C18A-9952-09507C36EA99}"/>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4027483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B4A7EB2-4A88-6F9A-F0DB-01811722C95A}"/>
            </a:ext>
          </a:extLst>
        </p:cNvPr>
        <p:cNvGrpSpPr/>
        <p:nvPr/>
      </p:nvGrpSpPr>
      <p:grpSpPr>
        <a:xfrm>
          <a:off x="0" y="0"/>
          <a:ext cx="0" cy="0"/>
          <a:chOff x="0" y="0"/>
          <a:chExt cx="0" cy="0"/>
        </a:xfrm>
      </p:grpSpPr>
      <p:pic>
        <p:nvPicPr>
          <p:cNvPr id="3" name="Picture 2" descr="A diagram of a computer&#10;&#10;Description automatically generated">
            <a:extLst>
              <a:ext uri="{FF2B5EF4-FFF2-40B4-BE49-F238E27FC236}">
                <a16:creationId xmlns:a16="http://schemas.microsoft.com/office/drawing/2014/main" id="{13BC92DF-DEAE-7F92-3750-25CC804F6DF7}"/>
              </a:ext>
            </a:extLst>
          </p:cNvPr>
          <p:cNvPicPr>
            <a:picLocks noChangeAspect="1"/>
          </p:cNvPicPr>
          <p:nvPr/>
        </p:nvPicPr>
        <p:blipFill rotWithShape="1">
          <a:blip r:embed="rId4"/>
          <a:srcRect b="19559"/>
          <a:stretch/>
        </p:blipFill>
        <p:spPr bwMode="auto">
          <a:xfrm>
            <a:off x="364058" y="1140929"/>
            <a:ext cx="4512742" cy="3006085"/>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CB36FB3E-3A5A-6DDE-DC03-9D0B271A91D1}"/>
              </a:ext>
            </a:extLst>
          </p:cNvPr>
          <p:cNvSpPr txBox="1"/>
          <p:nvPr/>
        </p:nvSpPr>
        <p:spPr>
          <a:xfrm>
            <a:off x="2819400" y="1523348"/>
            <a:ext cx="2623927"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Truyền Thông LoRa</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9" name="Picture 8" descr="A screen shot of a computer&#10;&#10;Description automatically generated">
            <a:extLst>
              <a:ext uri="{FF2B5EF4-FFF2-40B4-BE49-F238E27FC236}">
                <a16:creationId xmlns:a16="http://schemas.microsoft.com/office/drawing/2014/main" id="{10FBEE35-7B35-57F4-AE65-2BAA955F7810}"/>
              </a:ext>
            </a:extLst>
          </p:cNvPr>
          <p:cNvPicPr>
            <a:picLocks noChangeAspect="1"/>
          </p:cNvPicPr>
          <p:nvPr/>
        </p:nvPicPr>
        <p:blipFill>
          <a:blip r:embed="rId5"/>
          <a:stretch>
            <a:fillRect/>
          </a:stretch>
        </p:blipFill>
        <p:spPr>
          <a:xfrm>
            <a:off x="6400800" y="2105832"/>
            <a:ext cx="5262016" cy="2023121"/>
          </a:xfrm>
          <a:prstGeom prst="rect">
            <a:avLst/>
          </a:prstGeom>
        </p:spPr>
      </p:pic>
      <p:sp>
        <p:nvSpPr>
          <p:cNvPr id="11" name="TextBox 10">
            <a:extLst>
              <a:ext uri="{FF2B5EF4-FFF2-40B4-BE49-F238E27FC236}">
                <a16:creationId xmlns:a16="http://schemas.microsoft.com/office/drawing/2014/main" id="{99B5D06E-6EC9-6179-F649-953D45E707FC}"/>
              </a:ext>
            </a:extLst>
          </p:cNvPr>
          <p:cNvSpPr txBox="1"/>
          <p:nvPr/>
        </p:nvSpPr>
        <p:spPr>
          <a:xfrm>
            <a:off x="7848600" y="1518758"/>
            <a:ext cx="2623927"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Hiển thị</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3" name="Picture 12" descr="A diagram of a circuit&#10;&#10;Description automatically generated">
            <a:extLst>
              <a:ext uri="{FF2B5EF4-FFF2-40B4-BE49-F238E27FC236}">
                <a16:creationId xmlns:a16="http://schemas.microsoft.com/office/drawing/2014/main" id="{2F95EA20-B668-76EE-0060-81237D5B4FDE}"/>
              </a:ext>
            </a:extLst>
          </p:cNvPr>
          <p:cNvPicPr>
            <a:picLocks noChangeAspect="1"/>
          </p:cNvPicPr>
          <p:nvPr/>
        </p:nvPicPr>
        <p:blipFill rotWithShape="1">
          <a:blip r:embed="rId6"/>
          <a:srcRect b="23615"/>
          <a:stretch/>
        </p:blipFill>
        <p:spPr bwMode="auto">
          <a:xfrm>
            <a:off x="7907593" y="4218891"/>
            <a:ext cx="3702050" cy="2104401"/>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85BFA588-13F8-1B92-F7BA-458AD105E364}"/>
              </a:ext>
            </a:extLst>
          </p:cNvPr>
          <p:cNvSpPr txBox="1"/>
          <p:nvPr/>
        </p:nvSpPr>
        <p:spPr>
          <a:xfrm>
            <a:off x="6470358" y="4834230"/>
            <a:ext cx="1437235" cy="458074"/>
          </a:xfrm>
          <a:prstGeom prst="rect">
            <a:avLst/>
          </a:prstGeom>
          <a:noFill/>
        </p:spPr>
        <p:txBody>
          <a:bodyPr wrap="square">
            <a:spAutoFit/>
          </a:bodyPr>
          <a:lstStyle/>
          <a:p>
            <a:pPr algn="just">
              <a:lnSpc>
                <a:spcPct val="150000"/>
              </a:lnSpc>
              <a:spcBef>
                <a:spcPts val="400"/>
              </a:spcBef>
              <a:spcAft>
                <a:spcPts val="200"/>
              </a:spcAft>
            </a:pPr>
            <a:r>
              <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Đèn tín hiệu</a:t>
            </a:r>
          </a:p>
        </p:txBody>
      </p:sp>
      <p:pic>
        <p:nvPicPr>
          <p:cNvPr id="15" name="Picture 14" descr="A diagram of a circuit&#10;&#10;Description automatically generated">
            <a:extLst>
              <a:ext uri="{FF2B5EF4-FFF2-40B4-BE49-F238E27FC236}">
                <a16:creationId xmlns:a16="http://schemas.microsoft.com/office/drawing/2014/main" id="{10FA5FE7-A3EF-D311-4241-42F8B2E5A629}"/>
              </a:ext>
            </a:extLst>
          </p:cNvPr>
          <p:cNvPicPr>
            <a:picLocks noChangeAspect="1"/>
          </p:cNvPicPr>
          <p:nvPr/>
        </p:nvPicPr>
        <p:blipFill rotWithShape="1">
          <a:blip r:embed="rId7"/>
          <a:srcRect t="17639" b="35425"/>
          <a:stretch/>
        </p:blipFill>
        <p:spPr bwMode="auto">
          <a:xfrm>
            <a:off x="1114841" y="5238775"/>
            <a:ext cx="3761959" cy="956591"/>
          </a:xfrm>
          <a:prstGeom prst="rect">
            <a:avLst/>
          </a:prstGeom>
          <a:ln>
            <a:noFill/>
          </a:ln>
          <a:extLst>
            <a:ext uri="{53640926-AAD7-44D8-BBD7-CCE9431645EC}">
              <a14:shadowObscured xmlns:a14="http://schemas.microsoft.com/office/drawing/2010/main"/>
            </a:ext>
          </a:extLst>
        </p:spPr>
      </p:pic>
      <p:sp>
        <p:nvSpPr>
          <p:cNvPr id="17" name="TextBox 16">
            <a:extLst>
              <a:ext uri="{FF2B5EF4-FFF2-40B4-BE49-F238E27FC236}">
                <a16:creationId xmlns:a16="http://schemas.microsoft.com/office/drawing/2014/main" id="{C107C3FC-A2C7-BD39-8094-FD854834F5F1}"/>
              </a:ext>
            </a:extLst>
          </p:cNvPr>
          <p:cNvSpPr txBox="1"/>
          <p:nvPr/>
        </p:nvSpPr>
        <p:spPr>
          <a:xfrm>
            <a:off x="3365865" y="4771410"/>
            <a:ext cx="1799171"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Công tắc vật lý</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4">
            <a:extLst>
              <a:ext uri="{FF2B5EF4-FFF2-40B4-BE49-F238E27FC236}">
                <a16:creationId xmlns:a16="http://schemas.microsoft.com/office/drawing/2014/main" id="{F78988DA-0DEE-EDCB-F626-493F7BEC588B}"/>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27</a:t>
            </a:fld>
            <a:endParaRPr lang="en-US" sz="1600" b="1"/>
          </a:p>
        </p:txBody>
      </p:sp>
      <p:sp>
        <p:nvSpPr>
          <p:cNvPr id="5" name="Hộp Văn bản 6">
            <a:extLst>
              <a:ext uri="{FF2B5EF4-FFF2-40B4-BE49-F238E27FC236}">
                <a16:creationId xmlns:a16="http://schemas.microsoft.com/office/drawing/2014/main" id="{E79E82D5-0328-2FB2-00BB-7D0154F5DF5F}"/>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17839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C257A68-BC20-9205-4206-6E9DA8BA7E81}"/>
            </a:ext>
          </a:extLst>
        </p:cNvPr>
        <p:cNvGrpSpPr/>
        <p:nvPr/>
      </p:nvGrpSpPr>
      <p:grpSpPr>
        <a:xfrm>
          <a:off x="0" y="0"/>
          <a:ext cx="0" cy="0"/>
          <a:chOff x="0" y="0"/>
          <a:chExt cx="0" cy="0"/>
        </a:xfrm>
      </p:grpSpPr>
      <p:pic>
        <p:nvPicPr>
          <p:cNvPr id="2" name="Picture 1" descr="A diagram of electrical wiring&#10;&#10;Description automatically generated">
            <a:extLst>
              <a:ext uri="{FF2B5EF4-FFF2-40B4-BE49-F238E27FC236}">
                <a16:creationId xmlns:a16="http://schemas.microsoft.com/office/drawing/2014/main" id="{9A6B8D1E-32CC-6CC1-630A-7F0EB0C90613}"/>
              </a:ext>
            </a:extLst>
          </p:cNvPr>
          <p:cNvPicPr>
            <a:picLocks noChangeAspect="1"/>
          </p:cNvPicPr>
          <p:nvPr/>
        </p:nvPicPr>
        <p:blipFill>
          <a:blip r:embed="rId4"/>
          <a:stretch>
            <a:fillRect/>
          </a:stretch>
        </p:blipFill>
        <p:spPr>
          <a:xfrm>
            <a:off x="1790700" y="1143000"/>
            <a:ext cx="8610600" cy="5272286"/>
          </a:xfrm>
          <a:prstGeom prst="rect">
            <a:avLst/>
          </a:prstGeom>
        </p:spPr>
      </p:pic>
      <p:sp>
        <p:nvSpPr>
          <p:cNvPr id="4" name="Slide Number Placeholder 4">
            <a:extLst>
              <a:ext uri="{FF2B5EF4-FFF2-40B4-BE49-F238E27FC236}">
                <a16:creationId xmlns:a16="http://schemas.microsoft.com/office/drawing/2014/main" id="{FAD126C9-95F1-C61B-C50D-53C7F0138113}"/>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28</a:t>
            </a:fld>
            <a:endParaRPr lang="en-US" sz="1600" b="1"/>
          </a:p>
        </p:txBody>
      </p:sp>
      <p:sp>
        <p:nvSpPr>
          <p:cNvPr id="5" name="Hộp Văn bản 6">
            <a:extLst>
              <a:ext uri="{FF2B5EF4-FFF2-40B4-BE49-F238E27FC236}">
                <a16:creationId xmlns:a16="http://schemas.microsoft.com/office/drawing/2014/main" id="{F57F75FB-7E67-4C59-6FBC-7274A586011C}"/>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057020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1EC659F-3806-0442-3CB5-3DB50B812782}"/>
            </a:ext>
          </a:extLst>
        </p:cNvPr>
        <p:cNvGrpSpPr/>
        <p:nvPr/>
      </p:nvGrpSpPr>
      <p:grpSpPr>
        <a:xfrm>
          <a:off x="0" y="0"/>
          <a:ext cx="0" cy="0"/>
          <a:chOff x="0" y="0"/>
          <a:chExt cx="0" cy="0"/>
        </a:xfrm>
      </p:grpSpPr>
      <p:pic>
        <p:nvPicPr>
          <p:cNvPr id="3" name="Picture 2" descr="A red circuit board with blue and red lines&#10;&#10;Description automatically generated">
            <a:extLst>
              <a:ext uri="{FF2B5EF4-FFF2-40B4-BE49-F238E27FC236}">
                <a16:creationId xmlns:a16="http://schemas.microsoft.com/office/drawing/2014/main" id="{4F6BBE6B-C22E-B5F4-A3C7-7E82A16CD82B}"/>
              </a:ext>
            </a:extLst>
          </p:cNvPr>
          <p:cNvPicPr>
            <a:picLocks noChangeAspect="1"/>
          </p:cNvPicPr>
          <p:nvPr/>
        </p:nvPicPr>
        <p:blipFill>
          <a:blip r:embed="rId4"/>
          <a:stretch>
            <a:fillRect/>
          </a:stretch>
        </p:blipFill>
        <p:spPr>
          <a:xfrm>
            <a:off x="152400" y="1528127"/>
            <a:ext cx="3860800" cy="3268345"/>
          </a:xfrm>
          <a:prstGeom prst="rect">
            <a:avLst/>
          </a:prstGeom>
        </p:spPr>
      </p:pic>
      <p:pic>
        <p:nvPicPr>
          <p:cNvPr id="4" name="Picture 3" descr="A computer chip with a black pipe&#10;&#10;Description automatically generated">
            <a:extLst>
              <a:ext uri="{FF2B5EF4-FFF2-40B4-BE49-F238E27FC236}">
                <a16:creationId xmlns:a16="http://schemas.microsoft.com/office/drawing/2014/main" id="{044ED640-BA92-2243-28C8-4E544046E924}"/>
              </a:ext>
            </a:extLst>
          </p:cNvPr>
          <p:cNvPicPr>
            <a:picLocks noChangeAspect="1"/>
          </p:cNvPicPr>
          <p:nvPr/>
        </p:nvPicPr>
        <p:blipFill rotWithShape="1">
          <a:blip r:embed="rId5"/>
          <a:srcRect l="39045" t="39444" b="1360"/>
          <a:stretch/>
        </p:blipFill>
        <p:spPr bwMode="auto">
          <a:xfrm>
            <a:off x="4038601" y="1447799"/>
            <a:ext cx="4197609" cy="3429000"/>
          </a:xfrm>
          <a:prstGeom prst="rect">
            <a:avLst/>
          </a:prstGeom>
          <a:ln>
            <a:noFill/>
          </a:ln>
          <a:extLst>
            <a:ext uri="{53640926-AAD7-44D8-BBD7-CCE9431645EC}">
              <a14:shadowObscured xmlns:a14="http://schemas.microsoft.com/office/drawing/2010/main"/>
            </a:ext>
          </a:extLst>
        </p:spPr>
      </p:pic>
      <p:pic>
        <p:nvPicPr>
          <p:cNvPr id="6" name="Picture 5" descr="A green circuit board with white text&#10;&#10;Description automatically generated">
            <a:extLst>
              <a:ext uri="{FF2B5EF4-FFF2-40B4-BE49-F238E27FC236}">
                <a16:creationId xmlns:a16="http://schemas.microsoft.com/office/drawing/2014/main" id="{56688632-7F23-9E05-BAAE-529554458F58}"/>
              </a:ext>
            </a:extLst>
          </p:cNvPr>
          <p:cNvPicPr>
            <a:picLocks noChangeAspect="1"/>
          </p:cNvPicPr>
          <p:nvPr/>
        </p:nvPicPr>
        <p:blipFill>
          <a:blip r:embed="rId6"/>
          <a:stretch>
            <a:fillRect/>
          </a:stretch>
        </p:blipFill>
        <p:spPr>
          <a:xfrm>
            <a:off x="8153400" y="1491751"/>
            <a:ext cx="3886200" cy="3304721"/>
          </a:xfrm>
          <a:prstGeom prst="rect">
            <a:avLst/>
          </a:prstGeom>
        </p:spPr>
      </p:pic>
      <p:sp>
        <p:nvSpPr>
          <p:cNvPr id="5" name="Slide Number Placeholder 4">
            <a:extLst>
              <a:ext uri="{FF2B5EF4-FFF2-40B4-BE49-F238E27FC236}">
                <a16:creationId xmlns:a16="http://schemas.microsoft.com/office/drawing/2014/main" id="{69447FB7-65BB-DEF9-3A9C-A67E5C98ADE9}"/>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29</a:t>
            </a:fld>
            <a:endParaRPr lang="en-US" sz="1600" b="1"/>
          </a:p>
        </p:txBody>
      </p:sp>
      <p:sp>
        <p:nvSpPr>
          <p:cNvPr id="9" name="TextBox 8">
            <a:extLst>
              <a:ext uri="{FF2B5EF4-FFF2-40B4-BE49-F238E27FC236}">
                <a16:creationId xmlns:a16="http://schemas.microsoft.com/office/drawing/2014/main" id="{52FC1453-CECD-EB2C-0913-9CEA3340341F}"/>
              </a:ext>
            </a:extLst>
          </p:cNvPr>
          <p:cNvSpPr txBox="1"/>
          <p:nvPr/>
        </p:nvSpPr>
        <p:spPr>
          <a:xfrm>
            <a:off x="4495800" y="5711627"/>
            <a:ext cx="6019800"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Sơ đồ mạch in và hình ảnh 3D</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0" name="Hộp Văn bản 6">
            <a:extLst>
              <a:ext uri="{FF2B5EF4-FFF2-40B4-BE49-F238E27FC236}">
                <a16:creationId xmlns:a16="http://schemas.microsoft.com/office/drawing/2014/main" id="{9117969D-37A4-A189-A71D-6531E79B47D1}"/>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307198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008189D-CCFA-4570-276C-7D16D135B94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FDF932-C5FC-0281-D12C-D3FB8E78FD16}"/>
              </a:ext>
            </a:extLst>
          </p:cNvPr>
          <p:cNvSpPr txBox="1"/>
          <p:nvPr/>
        </p:nvSpPr>
        <p:spPr>
          <a:xfrm>
            <a:off x="349250" y="1304217"/>
            <a:ext cx="1909497" cy="430887"/>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1.1 Đặt vấn đề</a:t>
            </a:r>
            <a:endParaRPr lang="en-US" sz="2200" b="1" dirty="0">
              <a:latin typeface="Times New Roman" panose="02020603050405020304" pitchFamily="18" charset="0"/>
              <a:cs typeface="Times New Roman" panose="02020603050405020304" pitchFamily="18" charset="0"/>
            </a:endParaRPr>
          </a:p>
        </p:txBody>
      </p:sp>
      <p:sp>
        <p:nvSpPr>
          <p:cNvPr id="6" name="AutoShape 2" descr="8 công nghệ tối ưu quy trình chăn nuôi | Diễm Uyên - HUPHAVET - Đồng hành  cùng người chăn nuôi">
            <a:extLst>
              <a:ext uri="{FF2B5EF4-FFF2-40B4-BE49-F238E27FC236}">
                <a16:creationId xmlns:a16="http://schemas.microsoft.com/office/drawing/2014/main" id="{7D1D478D-BA89-3B17-183C-F805EA06F83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9" name="AutoShape 6" descr="8 công nghệ tối ưu quy trình chăn nuôi">
            <a:extLst>
              <a:ext uri="{FF2B5EF4-FFF2-40B4-BE49-F238E27FC236}">
                <a16:creationId xmlns:a16="http://schemas.microsoft.com/office/drawing/2014/main" id="{B59F6554-02E8-3EC6-CE83-36C07F5AFD0E}"/>
              </a:ext>
            </a:extLst>
          </p:cNvPr>
          <p:cNvSpPr>
            <a:spLocks noChangeAspect="1" noChangeArrowheads="1"/>
          </p:cNvSpPr>
          <p:nvPr/>
        </p:nvSpPr>
        <p:spPr bwMode="auto">
          <a:xfrm>
            <a:off x="6096000" y="3429000"/>
            <a:ext cx="3886200" cy="3886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sp>
        <p:nvSpPr>
          <p:cNvPr id="10" name="AutoShape 8" descr="8 công nghệ tối ưu quy trình chăn nuôi">
            <a:extLst>
              <a:ext uri="{FF2B5EF4-FFF2-40B4-BE49-F238E27FC236}">
                <a16:creationId xmlns:a16="http://schemas.microsoft.com/office/drawing/2014/main" id="{23AB7E2C-15AC-1CC7-7A73-0440CDDEB58D}"/>
              </a:ext>
            </a:extLst>
          </p:cNvPr>
          <p:cNvSpPr>
            <a:spLocks noChangeAspect="1" noChangeArrowheads="1"/>
          </p:cNvSpPr>
          <p:nvPr/>
        </p:nvSpPr>
        <p:spPr bwMode="auto">
          <a:xfrm>
            <a:off x="6096000" y="609600"/>
            <a:ext cx="3124200" cy="3124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panose="02020603050405020304" pitchFamily="18" charset="0"/>
              <a:cs typeface="Times New Roman" panose="02020603050405020304" pitchFamily="18" charset="0"/>
            </a:endParaRPr>
          </a:p>
        </p:txBody>
      </p:sp>
      <p:pic>
        <p:nvPicPr>
          <p:cNvPr id="2058" name="Picture 10" descr="Khám Phá Những Công Nghệ Hiện Đại Đang Thay Đổi Cách Chúng Ta Chăn Nuôi">
            <a:extLst>
              <a:ext uri="{FF2B5EF4-FFF2-40B4-BE49-F238E27FC236}">
                <a16:creationId xmlns:a16="http://schemas.microsoft.com/office/drawing/2014/main" id="{E8229D86-AB2B-4CFA-C15A-A418A7E74F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800" y="1905000"/>
            <a:ext cx="4038800" cy="2630269"/>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4">
            <a:extLst>
              <a:ext uri="{FF2B5EF4-FFF2-40B4-BE49-F238E27FC236}">
                <a16:creationId xmlns:a16="http://schemas.microsoft.com/office/drawing/2014/main" id="{73F60554-95BB-4F2B-1988-67F4955F995A}"/>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Times New Roman" panose="02020603050405020304" pitchFamily="18" charset="0"/>
                <a:cs typeface="Times New Roman" panose="02020603050405020304" pitchFamily="18" charset="0"/>
              </a:rPr>
              <a:t>3</a:t>
            </a:fld>
            <a:endParaRPr lang="en-US" sz="1600" b="1">
              <a:latin typeface="Times New Roman" panose="02020603050405020304" pitchFamily="18" charset="0"/>
              <a:cs typeface="Times New Roman" panose="02020603050405020304" pitchFamily="18" charset="0"/>
            </a:endParaRPr>
          </a:p>
        </p:txBody>
      </p:sp>
      <p:sp>
        <p:nvSpPr>
          <p:cNvPr id="4" name="Hộp Văn bản 6">
            <a:extLst>
              <a:ext uri="{FF2B5EF4-FFF2-40B4-BE49-F238E27FC236}">
                <a16:creationId xmlns:a16="http://schemas.microsoft.com/office/drawing/2014/main" id="{6F39EF7F-91E4-D87C-444E-45CE5CE17067}"/>
              </a:ext>
            </a:extLst>
          </p:cNvPr>
          <p:cNvSpPr txBox="1"/>
          <p:nvPr/>
        </p:nvSpPr>
        <p:spPr>
          <a:xfrm>
            <a:off x="3720235" y="286434"/>
            <a:ext cx="4446730"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GIỚI THIỆU ĐỒ ÁN</a:t>
            </a:r>
          </a:p>
        </p:txBody>
      </p:sp>
      <p:sp>
        <p:nvSpPr>
          <p:cNvPr id="11" name="TextBox 10">
            <a:extLst>
              <a:ext uri="{FF2B5EF4-FFF2-40B4-BE49-F238E27FC236}">
                <a16:creationId xmlns:a16="http://schemas.microsoft.com/office/drawing/2014/main" id="{6CC8F214-0E58-4CB0-19FC-896206613A9D}"/>
              </a:ext>
            </a:extLst>
          </p:cNvPr>
          <p:cNvSpPr txBox="1"/>
          <p:nvPr/>
        </p:nvSpPr>
        <p:spPr>
          <a:xfrm>
            <a:off x="396974" y="1685036"/>
            <a:ext cx="7451625" cy="3548472"/>
          </a:xfrm>
          <a:prstGeom prst="rect">
            <a:avLst/>
          </a:prstGeom>
          <a:noFill/>
        </p:spPr>
        <p:txBody>
          <a:bodyPr wrap="square">
            <a:spAutoFit/>
          </a:bodyPr>
          <a:lstStyle/>
          <a:p>
            <a:pPr>
              <a:lnSpc>
                <a:spcPct val="150000"/>
              </a:lnSpc>
            </a:pPr>
            <a:r>
              <a:rPr lang="vi-VN" sz="1900">
                <a:latin typeface="Times New Roman" panose="02020603050405020304" pitchFamily="18" charset="0"/>
                <a:cs typeface="Times New Roman" panose="02020603050405020304" pitchFamily="18" charset="0"/>
              </a:rPr>
              <a:t>Công nghệ mở ra cơ hội lớn cho nông nghiệp nhưng việc ứng dụng còn gặp khó khăn về kỹ thuật và tài chính, đặc biệt trong chăn nuôi.</a:t>
            </a:r>
          </a:p>
          <a:p>
            <a:pPr>
              <a:lnSpc>
                <a:spcPct val="150000"/>
              </a:lnSpc>
            </a:pPr>
            <a:r>
              <a:rPr lang="vi-VN" sz="1900">
                <a:latin typeface="Times New Roman" panose="02020603050405020304" pitchFamily="18" charset="0"/>
                <a:cs typeface="Times New Roman" panose="02020603050405020304" pitchFamily="18" charset="0"/>
              </a:rPr>
              <a:t>Các vấn đề điển hình:</a:t>
            </a:r>
          </a:p>
          <a:p>
            <a:pPr marL="285750" indent="-285750">
              <a:lnSpc>
                <a:spcPct val="150000"/>
              </a:lnSpc>
              <a:buFont typeface="Wingdings" panose="05000000000000000000" pitchFamily="2" charset="2"/>
              <a:buChar char="Ø"/>
            </a:pPr>
            <a:r>
              <a:rPr lang="vi-VN" sz="1900">
                <a:latin typeface="Times New Roman" panose="02020603050405020304" pitchFamily="18" charset="0"/>
                <a:cs typeface="Times New Roman" panose="02020603050405020304" pitchFamily="18" charset="0"/>
              </a:rPr>
              <a:t>Trang trại vùng xa khó tiếp cận internet, gây trở ngại trong giám sát và điều khiển thiết bị.</a:t>
            </a:r>
          </a:p>
          <a:p>
            <a:pPr marL="285750" indent="-285750">
              <a:lnSpc>
                <a:spcPct val="150000"/>
              </a:lnSpc>
              <a:buFont typeface="Wingdings" panose="05000000000000000000" pitchFamily="2" charset="2"/>
              <a:buChar char="Ø"/>
            </a:pPr>
            <a:r>
              <a:rPr lang="vi-VN" sz="1900">
                <a:latin typeface="Times New Roman" panose="02020603050405020304" pitchFamily="18" charset="0"/>
                <a:cs typeface="Times New Roman" panose="02020603050405020304" pitchFamily="18" charset="0"/>
              </a:rPr>
              <a:t>Theo dõi môi trường (nhiệt độ, độ ẩm) thủ công, thiếu chính xác.</a:t>
            </a:r>
          </a:p>
          <a:p>
            <a:pPr marL="285750" indent="-285750">
              <a:lnSpc>
                <a:spcPct val="150000"/>
              </a:lnSpc>
              <a:buFont typeface="Wingdings" panose="05000000000000000000" pitchFamily="2" charset="2"/>
              <a:buChar char="Ø"/>
            </a:pPr>
            <a:r>
              <a:rPr lang="vi-VN" sz="1900">
                <a:latin typeface="Times New Roman" panose="02020603050405020304" pitchFamily="18" charset="0"/>
                <a:cs typeface="Times New Roman" panose="02020603050405020304" pitchFamily="18" charset="0"/>
              </a:rPr>
              <a:t>Điều khiển thiết bị thủ công, lãng phí năng lượng.</a:t>
            </a:r>
          </a:p>
          <a:p>
            <a:pPr marL="285750" indent="-285750">
              <a:lnSpc>
                <a:spcPct val="150000"/>
              </a:lnSpc>
              <a:buFont typeface="Wingdings" panose="05000000000000000000" pitchFamily="2" charset="2"/>
              <a:buChar char="Ø"/>
            </a:pPr>
            <a:r>
              <a:rPr lang="vi-VN" sz="1900">
                <a:latin typeface="Times New Roman" panose="02020603050405020304" pitchFamily="18" charset="0"/>
                <a:cs typeface="Times New Roman" panose="02020603050405020304" pitchFamily="18" charset="0"/>
              </a:rPr>
              <a:t>Thiếu tự động hóa, không kịp ứng phó với các thay đổi đột ngột.</a:t>
            </a:r>
          </a:p>
        </p:txBody>
      </p:sp>
    </p:spTree>
    <p:extLst>
      <p:ext uri="{BB962C8B-B14F-4D97-AF65-F5344CB8AC3E}">
        <p14:creationId xmlns:p14="http://schemas.microsoft.com/office/powerpoint/2010/main" val="1604188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E8AE606-F469-B02F-66B7-339A96269957}"/>
            </a:ext>
          </a:extLst>
        </p:cNvPr>
        <p:cNvGrpSpPr/>
        <p:nvPr/>
      </p:nvGrpSpPr>
      <p:grpSpPr>
        <a:xfrm>
          <a:off x="0" y="0"/>
          <a:ext cx="0" cy="0"/>
          <a:chOff x="0" y="0"/>
          <a:chExt cx="0" cy="0"/>
        </a:xfrm>
      </p:grpSpPr>
      <p:pic>
        <p:nvPicPr>
          <p:cNvPr id="2" name="Picture 1" descr="A close-up of a graph&#10;&#10;Description automatically generated">
            <a:extLst>
              <a:ext uri="{FF2B5EF4-FFF2-40B4-BE49-F238E27FC236}">
                <a16:creationId xmlns:a16="http://schemas.microsoft.com/office/drawing/2014/main" id="{8FF96A62-A527-70EA-4A54-78E7C17167AD}"/>
              </a:ext>
            </a:extLst>
          </p:cNvPr>
          <p:cNvPicPr>
            <a:picLocks noChangeAspect="1"/>
          </p:cNvPicPr>
          <p:nvPr/>
        </p:nvPicPr>
        <p:blipFill>
          <a:blip r:embed="rId4"/>
          <a:srcRect r="8206" b="20070"/>
          <a:stretch/>
        </p:blipFill>
        <p:spPr>
          <a:xfrm>
            <a:off x="353695" y="1769230"/>
            <a:ext cx="7342505" cy="1583570"/>
          </a:xfrm>
          <a:prstGeom prst="rect">
            <a:avLst/>
          </a:prstGeom>
        </p:spPr>
      </p:pic>
      <p:pic>
        <p:nvPicPr>
          <p:cNvPr id="4" name="Picture 3" descr="A diagram of a circuit board&#10;&#10;Description automatically generated">
            <a:extLst>
              <a:ext uri="{FF2B5EF4-FFF2-40B4-BE49-F238E27FC236}">
                <a16:creationId xmlns:a16="http://schemas.microsoft.com/office/drawing/2014/main" id="{0A03C973-9033-76E3-2F8F-CF93FB29AB55}"/>
              </a:ext>
            </a:extLst>
          </p:cNvPr>
          <p:cNvPicPr>
            <a:picLocks noChangeAspect="1"/>
          </p:cNvPicPr>
          <p:nvPr/>
        </p:nvPicPr>
        <p:blipFill rotWithShape="1">
          <a:blip r:embed="rId5"/>
          <a:srcRect b="29927"/>
          <a:stretch/>
        </p:blipFill>
        <p:spPr bwMode="auto">
          <a:xfrm>
            <a:off x="372745" y="3866119"/>
            <a:ext cx="3161030" cy="2011680"/>
          </a:xfrm>
          <a:prstGeom prst="rect">
            <a:avLst/>
          </a:prstGeom>
          <a:ln>
            <a:noFill/>
          </a:ln>
          <a:extLst>
            <a:ext uri="{53640926-AAD7-44D8-BBD7-CCE9431645EC}">
              <a14:shadowObscured xmlns:a14="http://schemas.microsoft.com/office/drawing/2010/main"/>
            </a:ext>
          </a:extLst>
        </p:spPr>
      </p:pic>
      <p:pic>
        <p:nvPicPr>
          <p:cNvPr id="7" name="Picture 6" descr="A diagram of a computer&#10;&#10;Description automatically generated">
            <a:extLst>
              <a:ext uri="{FF2B5EF4-FFF2-40B4-BE49-F238E27FC236}">
                <a16:creationId xmlns:a16="http://schemas.microsoft.com/office/drawing/2014/main" id="{BEAF46AB-A9F5-33F5-8A43-3DB3738A8808}"/>
              </a:ext>
            </a:extLst>
          </p:cNvPr>
          <p:cNvPicPr>
            <a:picLocks noChangeAspect="1"/>
          </p:cNvPicPr>
          <p:nvPr/>
        </p:nvPicPr>
        <p:blipFill rotWithShape="1">
          <a:blip r:embed="rId6"/>
          <a:srcRect b="33875"/>
          <a:stretch/>
        </p:blipFill>
        <p:spPr bwMode="auto">
          <a:xfrm>
            <a:off x="3699510" y="3902830"/>
            <a:ext cx="4792980" cy="179641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2119A39E-7764-DD66-F7A1-49155D3EB883}"/>
              </a:ext>
            </a:extLst>
          </p:cNvPr>
          <p:cNvSpPr txBox="1"/>
          <p:nvPr/>
        </p:nvSpPr>
        <p:spPr>
          <a:xfrm>
            <a:off x="1514259" y="5940664"/>
            <a:ext cx="1799171"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MCU</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A5641A7-2DAC-6AD1-E91E-F3F8B0F54307}"/>
              </a:ext>
            </a:extLst>
          </p:cNvPr>
          <p:cNvSpPr txBox="1"/>
          <p:nvPr/>
        </p:nvSpPr>
        <p:spPr>
          <a:xfrm>
            <a:off x="4353163" y="5940664"/>
            <a:ext cx="1799171"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Hiển thị</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1094AA3-3CD6-5EF6-EBEC-060FF05B89F1}"/>
              </a:ext>
            </a:extLst>
          </p:cNvPr>
          <p:cNvSpPr txBox="1"/>
          <p:nvPr/>
        </p:nvSpPr>
        <p:spPr>
          <a:xfrm>
            <a:off x="304800" y="1219200"/>
            <a:ext cx="3733800" cy="646331"/>
          </a:xfrm>
          <a:prstGeom prst="rect">
            <a:avLst/>
          </a:prstGeom>
          <a:noFill/>
        </p:spPr>
        <p:txBody>
          <a:bodyPr wrap="square" rtlCol="0">
            <a:spAutoFit/>
          </a:bodyPr>
          <a:lstStyle/>
          <a:p>
            <a:r>
              <a:rPr lang="en-US" b="1"/>
              <a:t> </a:t>
            </a:r>
            <a:r>
              <a:rPr lang="en-US" sz="1800" b="1">
                <a:latin typeface="Times New Roman" panose="02020603050405020304" pitchFamily="18" charset="0"/>
                <a:cs typeface="Times New Roman" panose="02020603050405020304" pitchFamily="18" charset="0"/>
              </a:rPr>
              <a:t>Sơ đồ nguyên lý và mạch in</a:t>
            </a:r>
            <a:endParaRPr lang="en-US" b="1"/>
          </a:p>
          <a:p>
            <a:endParaRPr lang="en-US" b="1" dirty="0"/>
          </a:p>
        </p:txBody>
      </p:sp>
      <p:sp>
        <p:nvSpPr>
          <p:cNvPr id="5" name="Slide Number Placeholder 4">
            <a:extLst>
              <a:ext uri="{FF2B5EF4-FFF2-40B4-BE49-F238E27FC236}">
                <a16:creationId xmlns:a16="http://schemas.microsoft.com/office/drawing/2014/main" id="{F88D03D4-5632-7200-A18A-52FABED22DC5}"/>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30</a:t>
            </a:fld>
            <a:endParaRPr lang="en-US" sz="1600" b="1"/>
          </a:p>
        </p:txBody>
      </p:sp>
      <p:sp>
        <p:nvSpPr>
          <p:cNvPr id="10" name="TextBox 9">
            <a:extLst>
              <a:ext uri="{FF2B5EF4-FFF2-40B4-BE49-F238E27FC236}">
                <a16:creationId xmlns:a16="http://schemas.microsoft.com/office/drawing/2014/main" id="{0939B0C8-32C0-01E0-F141-3CE57E2A9E87}"/>
              </a:ext>
            </a:extLst>
          </p:cNvPr>
          <p:cNvSpPr txBox="1"/>
          <p:nvPr/>
        </p:nvSpPr>
        <p:spPr>
          <a:xfrm>
            <a:off x="1546214" y="3276164"/>
            <a:ext cx="1799171"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Nguồn</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Hộp Văn bản 6">
            <a:extLst>
              <a:ext uri="{FF2B5EF4-FFF2-40B4-BE49-F238E27FC236}">
                <a16:creationId xmlns:a16="http://schemas.microsoft.com/office/drawing/2014/main" id="{0898E855-5163-AB53-85CB-3C5A7083A894}"/>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061017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FC0A8D2-1193-4146-608A-B411453B9F53}"/>
            </a:ext>
          </a:extLst>
        </p:cNvPr>
        <p:cNvGrpSpPr/>
        <p:nvPr/>
      </p:nvGrpSpPr>
      <p:grpSpPr>
        <a:xfrm>
          <a:off x="0" y="0"/>
          <a:ext cx="0" cy="0"/>
          <a:chOff x="0" y="0"/>
          <a:chExt cx="0" cy="0"/>
        </a:xfrm>
      </p:grpSpPr>
      <p:pic>
        <p:nvPicPr>
          <p:cNvPr id="4" name="Picture 3" descr="A diagram of a circuit&#10;&#10;Description automatically generated">
            <a:extLst>
              <a:ext uri="{FF2B5EF4-FFF2-40B4-BE49-F238E27FC236}">
                <a16:creationId xmlns:a16="http://schemas.microsoft.com/office/drawing/2014/main" id="{17BA80D8-83EF-BF31-E65C-A6703C6ACE38}"/>
              </a:ext>
            </a:extLst>
          </p:cNvPr>
          <p:cNvPicPr>
            <a:picLocks noChangeAspect="1"/>
          </p:cNvPicPr>
          <p:nvPr/>
        </p:nvPicPr>
        <p:blipFill rotWithShape="1">
          <a:blip r:embed="rId4"/>
          <a:srcRect b="15636"/>
          <a:stretch/>
        </p:blipFill>
        <p:spPr bwMode="auto">
          <a:xfrm>
            <a:off x="3124200" y="1447800"/>
            <a:ext cx="5943600" cy="217043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E6DC71EA-FCA2-FDFE-34BC-BC2119C1D021}"/>
              </a:ext>
            </a:extLst>
          </p:cNvPr>
          <p:cNvSpPr txBox="1"/>
          <p:nvPr/>
        </p:nvSpPr>
        <p:spPr>
          <a:xfrm>
            <a:off x="3581400" y="2970926"/>
            <a:ext cx="1799171"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Relay</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descr="A diagram of a circuit&#10;&#10;Description automatically generated">
            <a:extLst>
              <a:ext uri="{FF2B5EF4-FFF2-40B4-BE49-F238E27FC236}">
                <a16:creationId xmlns:a16="http://schemas.microsoft.com/office/drawing/2014/main" id="{DFE5AAB4-C96F-4117-B283-D080AD6CDC48}"/>
              </a:ext>
            </a:extLst>
          </p:cNvPr>
          <p:cNvPicPr>
            <a:picLocks noChangeAspect="1"/>
          </p:cNvPicPr>
          <p:nvPr/>
        </p:nvPicPr>
        <p:blipFill rotWithShape="1">
          <a:blip r:embed="rId5"/>
          <a:srcRect b="42274"/>
          <a:stretch/>
        </p:blipFill>
        <p:spPr bwMode="auto">
          <a:xfrm>
            <a:off x="4184650" y="3803015"/>
            <a:ext cx="4883150" cy="159766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DC7B9161-A255-2D98-A5F1-E39DF1D779EE}"/>
              </a:ext>
            </a:extLst>
          </p:cNvPr>
          <p:cNvSpPr txBox="1"/>
          <p:nvPr/>
        </p:nvSpPr>
        <p:spPr>
          <a:xfrm>
            <a:off x="6133046" y="5585460"/>
            <a:ext cx="1799171"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Cảm biến</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Slide Number Placeholder 4">
            <a:extLst>
              <a:ext uri="{FF2B5EF4-FFF2-40B4-BE49-F238E27FC236}">
                <a16:creationId xmlns:a16="http://schemas.microsoft.com/office/drawing/2014/main" id="{E54687A4-3B86-E500-8C47-489BA1622CA3}"/>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31</a:t>
            </a:fld>
            <a:endParaRPr lang="en-US" sz="1600" b="1"/>
          </a:p>
        </p:txBody>
      </p:sp>
      <p:sp>
        <p:nvSpPr>
          <p:cNvPr id="5" name="Hộp Văn bản 6">
            <a:extLst>
              <a:ext uri="{FF2B5EF4-FFF2-40B4-BE49-F238E27FC236}">
                <a16:creationId xmlns:a16="http://schemas.microsoft.com/office/drawing/2014/main" id="{484F24EB-6310-DAC0-3C92-AFCBA0CFEDCA}"/>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424491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F61EBBB-ABAF-B4C7-E615-11B2BF17DE32}"/>
            </a:ext>
          </a:extLst>
        </p:cNvPr>
        <p:cNvGrpSpPr/>
        <p:nvPr/>
      </p:nvGrpSpPr>
      <p:grpSpPr>
        <a:xfrm>
          <a:off x="0" y="0"/>
          <a:ext cx="0" cy="0"/>
          <a:chOff x="0" y="0"/>
          <a:chExt cx="0" cy="0"/>
        </a:xfrm>
      </p:grpSpPr>
      <p:pic>
        <p:nvPicPr>
          <p:cNvPr id="3" name="Picture 2" descr="A diagram of electrical wiring&#10;&#10;Description automatically generated">
            <a:extLst>
              <a:ext uri="{FF2B5EF4-FFF2-40B4-BE49-F238E27FC236}">
                <a16:creationId xmlns:a16="http://schemas.microsoft.com/office/drawing/2014/main" id="{EE34863C-8193-0BD7-1EF5-9B6ED90D76E7}"/>
              </a:ext>
            </a:extLst>
          </p:cNvPr>
          <p:cNvPicPr>
            <a:picLocks noChangeAspect="1"/>
          </p:cNvPicPr>
          <p:nvPr/>
        </p:nvPicPr>
        <p:blipFill>
          <a:blip r:embed="rId4"/>
          <a:stretch>
            <a:fillRect/>
          </a:stretch>
        </p:blipFill>
        <p:spPr>
          <a:xfrm>
            <a:off x="2209800" y="1081329"/>
            <a:ext cx="7930447" cy="5700471"/>
          </a:xfrm>
          <a:prstGeom prst="rect">
            <a:avLst/>
          </a:prstGeom>
        </p:spPr>
      </p:pic>
      <p:sp>
        <p:nvSpPr>
          <p:cNvPr id="4" name="Slide Number Placeholder 4">
            <a:extLst>
              <a:ext uri="{FF2B5EF4-FFF2-40B4-BE49-F238E27FC236}">
                <a16:creationId xmlns:a16="http://schemas.microsoft.com/office/drawing/2014/main" id="{E168F12D-E502-ABBE-07B0-2E25E9DEFDB9}"/>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32</a:t>
            </a:fld>
            <a:endParaRPr lang="en-US" sz="1600" b="1"/>
          </a:p>
        </p:txBody>
      </p:sp>
      <p:sp>
        <p:nvSpPr>
          <p:cNvPr id="5" name="Hộp Văn bản 6">
            <a:extLst>
              <a:ext uri="{FF2B5EF4-FFF2-40B4-BE49-F238E27FC236}">
                <a16:creationId xmlns:a16="http://schemas.microsoft.com/office/drawing/2014/main" id="{FF6B7AE4-1095-2050-3129-3403D430ACA6}"/>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17345996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7A9465-B7C3-EE2E-EC43-E129CBE0ABE2}"/>
            </a:ext>
          </a:extLst>
        </p:cNvPr>
        <p:cNvGrpSpPr/>
        <p:nvPr/>
      </p:nvGrpSpPr>
      <p:grpSpPr>
        <a:xfrm>
          <a:off x="0" y="0"/>
          <a:ext cx="0" cy="0"/>
          <a:chOff x="0" y="0"/>
          <a:chExt cx="0" cy="0"/>
        </a:xfrm>
      </p:grpSpPr>
      <p:pic>
        <p:nvPicPr>
          <p:cNvPr id="2" name="Picture 1" descr="A computer circuit board with many different colored lines&#10;&#10;Description automatically generated with medium confidence">
            <a:extLst>
              <a:ext uri="{FF2B5EF4-FFF2-40B4-BE49-F238E27FC236}">
                <a16:creationId xmlns:a16="http://schemas.microsoft.com/office/drawing/2014/main" id="{03E6AF13-5CB0-DC2B-A296-6A170C329C21}"/>
              </a:ext>
            </a:extLst>
          </p:cNvPr>
          <p:cNvPicPr>
            <a:picLocks noChangeAspect="1"/>
          </p:cNvPicPr>
          <p:nvPr/>
        </p:nvPicPr>
        <p:blipFill>
          <a:blip r:embed="rId4"/>
          <a:stretch>
            <a:fillRect/>
          </a:stretch>
        </p:blipFill>
        <p:spPr>
          <a:xfrm>
            <a:off x="260351" y="1676400"/>
            <a:ext cx="3429000" cy="2548264"/>
          </a:xfrm>
          <a:prstGeom prst="rect">
            <a:avLst/>
          </a:prstGeom>
        </p:spPr>
      </p:pic>
      <p:pic>
        <p:nvPicPr>
          <p:cNvPr id="4" name="Picture 3" descr="A computer screen shot of a circuit board&#10;&#10;Description automatically generated">
            <a:extLst>
              <a:ext uri="{FF2B5EF4-FFF2-40B4-BE49-F238E27FC236}">
                <a16:creationId xmlns:a16="http://schemas.microsoft.com/office/drawing/2014/main" id="{43616C5C-BC16-7A28-FDEF-3E44CD9FC81E}"/>
              </a:ext>
            </a:extLst>
          </p:cNvPr>
          <p:cNvPicPr>
            <a:picLocks noChangeAspect="1"/>
          </p:cNvPicPr>
          <p:nvPr/>
        </p:nvPicPr>
        <p:blipFill>
          <a:blip r:embed="rId5"/>
          <a:stretch>
            <a:fillRect/>
          </a:stretch>
        </p:blipFill>
        <p:spPr>
          <a:xfrm>
            <a:off x="3810000" y="1657350"/>
            <a:ext cx="3861014" cy="2733675"/>
          </a:xfrm>
          <a:prstGeom prst="rect">
            <a:avLst/>
          </a:prstGeom>
        </p:spPr>
      </p:pic>
      <p:pic>
        <p:nvPicPr>
          <p:cNvPr id="6" name="Picture 5" descr="A green circuit board with yellow dots&#10;&#10;Description automatically generated">
            <a:extLst>
              <a:ext uri="{FF2B5EF4-FFF2-40B4-BE49-F238E27FC236}">
                <a16:creationId xmlns:a16="http://schemas.microsoft.com/office/drawing/2014/main" id="{15AB22D0-8489-BE39-3AC4-7C93ED3C10E3}"/>
              </a:ext>
            </a:extLst>
          </p:cNvPr>
          <p:cNvPicPr>
            <a:picLocks noChangeAspect="1"/>
          </p:cNvPicPr>
          <p:nvPr/>
        </p:nvPicPr>
        <p:blipFill>
          <a:blip r:embed="rId6"/>
          <a:stretch>
            <a:fillRect/>
          </a:stretch>
        </p:blipFill>
        <p:spPr>
          <a:xfrm>
            <a:off x="7791663" y="1578932"/>
            <a:ext cx="3882057" cy="2743200"/>
          </a:xfrm>
          <a:prstGeom prst="rect">
            <a:avLst/>
          </a:prstGeom>
        </p:spPr>
      </p:pic>
      <p:sp>
        <p:nvSpPr>
          <p:cNvPr id="5" name="Slide Number Placeholder 4">
            <a:extLst>
              <a:ext uri="{FF2B5EF4-FFF2-40B4-BE49-F238E27FC236}">
                <a16:creationId xmlns:a16="http://schemas.microsoft.com/office/drawing/2014/main" id="{D87BB8C3-91B5-C51E-5D68-0339C6D5778B}"/>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33</a:t>
            </a:fld>
            <a:endParaRPr lang="en-US" sz="1600" b="1"/>
          </a:p>
        </p:txBody>
      </p:sp>
      <p:sp>
        <p:nvSpPr>
          <p:cNvPr id="7" name="TextBox 6">
            <a:extLst>
              <a:ext uri="{FF2B5EF4-FFF2-40B4-BE49-F238E27FC236}">
                <a16:creationId xmlns:a16="http://schemas.microsoft.com/office/drawing/2014/main" id="{EBA86E43-23B8-CA1A-F11D-C20937B31641}"/>
              </a:ext>
            </a:extLst>
          </p:cNvPr>
          <p:cNvSpPr txBox="1"/>
          <p:nvPr/>
        </p:nvSpPr>
        <p:spPr>
          <a:xfrm>
            <a:off x="4495800" y="5711627"/>
            <a:ext cx="6019800" cy="458074"/>
          </a:xfrm>
          <a:prstGeom prst="rect">
            <a:avLst/>
          </a:prstGeom>
          <a:noFill/>
        </p:spPr>
        <p:txBody>
          <a:bodyPr wrap="square">
            <a:spAutoFit/>
          </a:bodyPr>
          <a:lstStyle/>
          <a:p>
            <a:pPr algn="just">
              <a:lnSpc>
                <a:spcPct val="150000"/>
              </a:lnSpc>
              <a:spcBef>
                <a:spcPts val="400"/>
              </a:spcBef>
              <a:spcAft>
                <a:spcPts val="200"/>
              </a:spcAft>
            </a:pPr>
            <a:r>
              <a:rPr lang="en-US" b="1" i="1" kern="100">
                <a:solidFill>
                  <a:srgbClr val="0F4761"/>
                </a:solidFill>
                <a:latin typeface="Times New Roman" panose="02020603050405020304" pitchFamily="18" charset="0"/>
                <a:ea typeface="Times New Roman" panose="02020603050405020304" pitchFamily="18" charset="0"/>
                <a:cs typeface="Times New Roman" panose="02020603050405020304" pitchFamily="18" charset="0"/>
              </a:rPr>
              <a:t>Sơ đồ mạch in và hình ảnh 3D</a:t>
            </a:r>
            <a:endParaRPr lang="en-US" sz="1800" b="1" i="1" kern="10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Hộp Văn bản 6">
            <a:extLst>
              <a:ext uri="{FF2B5EF4-FFF2-40B4-BE49-F238E27FC236}">
                <a16:creationId xmlns:a16="http://schemas.microsoft.com/office/drawing/2014/main" id="{BC066B1A-4029-9850-BF5C-CAE380BA5AAE}"/>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935567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B32E633-FA0A-6B3E-6A10-025C60702E3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31747EF-1B68-F39C-C936-8D0D955B1DB4}"/>
              </a:ext>
            </a:extLst>
          </p:cNvPr>
          <p:cNvSpPr txBox="1"/>
          <p:nvPr/>
        </p:nvSpPr>
        <p:spPr>
          <a:xfrm>
            <a:off x="152400" y="1104026"/>
            <a:ext cx="56388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2.5 Lưu đồ thuật toán điều khiển trên phần mềm nhúng</a:t>
            </a:r>
          </a:p>
        </p:txBody>
      </p:sp>
      <p:pic>
        <p:nvPicPr>
          <p:cNvPr id="8" name="Picture 7">
            <a:extLst>
              <a:ext uri="{FF2B5EF4-FFF2-40B4-BE49-F238E27FC236}">
                <a16:creationId xmlns:a16="http://schemas.microsoft.com/office/drawing/2014/main" id="{74B55A79-7F36-CEA4-DADD-C0CAA0BED4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72207" y="1219200"/>
            <a:ext cx="1457189" cy="5029200"/>
          </a:xfrm>
          <a:prstGeom prst="rect">
            <a:avLst/>
          </a:prstGeom>
          <a:noFill/>
          <a:ln>
            <a:noFill/>
          </a:ln>
        </p:spPr>
      </p:pic>
      <p:pic>
        <p:nvPicPr>
          <p:cNvPr id="9" name="Picture 8">
            <a:extLst>
              <a:ext uri="{FF2B5EF4-FFF2-40B4-BE49-F238E27FC236}">
                <a16:creationId xmlns:a16="http://schemas.microsoft.com/office/drawing/2014/main" id="{814AE920-2446-16D0-E59E-695029B8E7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72600" y="1209675"/>
            <a:ext cx="1653109" cy="5146675"/>
          </a:xfrm>
          <a:prstGeom prst="rect">
            <a:avLst/>
          </a:prstGeom>
          <a:noFill/>
          <a:ln>
            <a:noFill/>
          </a:ln>
        </p:spPr>
      </p:pic>
      <p:sp>
        <p:nvSpPr>
          <p:cNvPr id="10" name="TextBox 9">
            <a:extLst>
              <a:ext uri="{FF2B5EF4-FFF2-40B4-BE49-F238E27FC236}">
                <a16:creationId xmlns:a16="http://schemas.microsoft.com/office/drawing/2014/main" id="{C8747E05-CA93-92B2-E14D-45E4EB73010A}"/>
              </a:ext>
            </a:extLst>
          </p:cNvPr>
          <p:cNvSpPr txBox="1"/>
          <p:nvPr/>
        </p:nvSpPr>
        <p:spPr>
          <a:xfrm>
            <a:off x="3657600" y="3484046"/>
            <a:ext cx="1616853" cy="369332"/>
          </a:xfrm>
          <a:prstGeom prst="rect">
            <a:avLst/>
          </a:prstGeom>
          <a:noFill/>
        </p:spPr>
        <p:txBody>
          <a:bodyPr wrap="none" rtlCol="0">
            <a:spAutoFit/>
          </a:bodyPr>
          <a:lstStyle/>
          <a:p>
            <a:r>
              <a:rPr lang="en-US"/>
              <a:t>Mạch GateWay</a:t>
            </a:r>
            <a:endParaRPr lang="en-US" dirty="0"/>
          </a:p>
        </p:txBody>
      </p:sp>
      <p:sp>
        <p:nvSpPr>
          <p:cNvPr id="11" name="TextBox 10">
            <a:extLst>
              <a:ext uri="{FF2B5EF4-FFF2-40B4-BE49-F238E27FC236}">
                <a16:creationId xmlns:a16="http://schemas.microsoft.com/office/drawing/2014/main" id="{7E524D62-6114-77F4-E202-B6FF01A9FE87}"/>
              </a:ext>
            </a:extLst>
          </p:cNvPr>
          <p:cNvSpPr txBox="1"/>
          <p:nvPr/>
        </p:nvSpPr>
        <p:spPr>
          <a:xfrm>
            <a:off x="7696200" y="3484046"/>
            <a:ext cx="1273105" cy="369332"/>
          </a:xfrm>
          <a:prstGeom prst="rect">
            <a:avLst/>
          </a:prstGeom>
          <a:noFill/>
        </p:spPr>
        <p:txBody>
          <a:bodyPr wrap="none" rtlCol="0">
            <a:spAutoFit/>
          </a:bodyPr>
          <a:lstStyle/>
          <a:p>
            <a:r>
              <a:rPr lang="en-US"/>
              <a:t>Mạch Node</a:t>
            </a:r>
            <a:endParaRPr lang="en-US" dirty="0"/>
          </a:p>
        </p:txBody>
      </p:sp>
      <p:sp>
        <p:nvSpPr>
          <p:cNvPr id="3" name="Slide Number Placeholder 4">
            <a:extLst>
              <a:ext uri="{FF2B5EF4-FFF2-40B4-BE49-F238E27FC236}">
                <a16:creationId xmlns:a16="http://schemas.microsoft.com/office/drawing/2014/main" id="{81388467-6FA4-DFD5-59A8-211082231720}"/>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34</a:t>
            </a:fld>
            <a:endParaRPr lang="en-US" sz="1600" b="1"/>
          </a:p>
        </p:txBody>
      </p:sp>
      <p:sp>
        <p:nvSpPr>
          <p:cNvPr id="4" name="Hộp Văn bản 6">
            <a:extLst>
              <a:ext uri="{FF2B5EF4-FFF2-40B4-BE49-F238E27FC236}">
                <a16:creationId xmlns:a16="http://schemas.microsoft.com/office/drawing/2014/main" id="{F7A70A83-897E-FCC7-709B-4DF6CE9A5067}"/>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24816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8D77DF5-A07F-1F06-A0C9-43A4003B698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089017-0879-0208-39EA-27286BF8E44C}"/>
              </a:ext>
            </a:extLst>
          </p:cNvPr>
          <p:cNvSpPr txBox="1"/>
          <p:nvPr/>
        </p:nvSpPr>
        <p:spPr>
          <a:xfrm>
            <a:off x="152400" y="1104026"/>
            <a:ext cx="56388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2.6 Sơ đồ khối giao tiếp phần cứng và phần mềm</a:t>
            </a:r>
          </a:p>
        </p:txBody>
      </p:sp>
      <p:pic>
        <p:nvPicPr>
          <p:cNvPr id="3074" name="Picture 2" descr="ESPRESSIF ESP32-WROOM-32 Chip Module – MirageGrove">
            <a:extLst>
              <a:ext uri="{FF2B5EF4-FFF2-40B4-BE49-F238E27FC236}">
                <a16:creationId xmlns:a16="http://schemas.microsoft.com/office/drawing/2014/main" id="{892A5485-E653-FFC7-3BED-666E4A0D3629}"/>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7361" t="29333" r="28000" b="28000"/>
          <a:stretch/>
        </p:blipFill>
        <p:spPr bwMode="auto">
          <a:xfrm>
            <a:off x="854057" y="3458646"/>
            <a:ext cx="1355297" cy="12954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674382C-60C4-432C-217C-3F4BF87FD014}"/>
              </a:ext>
            </a:extLst>
          </p:cNvPr>
          <p:cNvGrpSpPr/>
          <p:nvPr/>
        </p:nvGrpSpPr>
        <p:grpSpPr>
          <a:xfrm>
            <a:off x="3241477" y="3275349"/>
            <a:ext cx="1450138" cy="1478697"/>
            <a:chOff x="4800600" y="2958494"/>
            <a:chExt cx="1450138" cy="1478697"/>
          </a:xfrm>
        </p:grpSpPr>
        <p:pic>
          <p:nvPicPr>
            <p:cNvPr id="3076" name="Picture 4" descr="Eclipse Mosquitto MQTT Server in Cloud - Building a Personal IoT Network |  Virtuozzo">
              <a:extLst>
                <a:ext uri="{FF2B5EF4-FFF2-40B4-BE49-F238E27FC236}">
                  <a16:creationId xmlns:a16="http://schemas.microsoft.com/office/drawing/2014/main" id="{D3562E05-387C-4CAA-F5D8-3359BE72E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386393"/>
              <a:ext cx="1066800" cy="10507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C1EEA0F-2147-8BD8-80C1-175BB80EAEF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0600" y="2958494"/>
              <a:ext cx="1450138" cy="369332"/>
            </a:xfrm>
            <a:prstGeom prst="rect">
              <a:avLst/>
            </a:prstGeom>
            <a:noFill/>
            <a:extLst>
              <a:ext uri="{909E8E84-426E-40DD-AFC4-6F175D3DCCD1}">
                <a14:hiddenFill xmlns:a14="http://schemas.microsoft.com/office/drawing/2010/main">
                  <a:solidFill>
                    <a:srgbClr val="FFFFFF"/>
                  </a:solidFill>
                </a14:hiddenFill>
              </a:ext>
            </a:extLst>
          </p:spPr>
        </p:pic>
      </p:grpSp>
      <p:pic>
        <p:nvPicPr>
          <p:cNvPr id="3080" name="Picture 8" descr="Node-RED - Wikipedia">
            <a:extLst>
              <a:ext uri="{FF2B5EF4-FFF2-40B4-BE49-F238E27FC236}">
                <a16:creationId xmlns:a16="http://schemas.microsoft.com/office/drawing/2014/main" id="{7CD86916-C724-9092-B2D8-F32D8764C3F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1291" y="3516867"/>
            <a:ext cx="1178957" cy="117895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port Large Amounts of Data Into InfluxDB | by Nan Wu | Medium">
            <a:extLst>
              <a:ext uri="{FF2B5EF4-FFF2-40B4-BE49-F238E27FC236}">
                <a16:creationId xmlns:a16="http://schemas.microsoft.com/office/drawing/2014/main" id="{62129C3E-50E9-B0B8-C410-DCB24EA8BF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1658" y="4572000"/>
            <a:ext cx="1818211" cy="133242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Thingsboard là gì? Bật mí 4 ưu điểm vượt trội của Thingsboard">
            <a:extLst>
              <a:ext uri="{FF2B5EF4-FFF2-40B4-BE49-F238E27FC236}">
                <a16:creationId xmlns:a16="http://schemas.microsoft.com/office/drawing/2014/main" id="{40362825-D620-3008-F91A-0E1E8CA4FE39}"/>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074" t="31111" r="2593" b="31080"/>
          <a:stretch/>
        </p:blipFill>
        <p:spPr bwMode="auto">
          <a:xfrm>
            <a:off x="8061658" y="2511207"/>
            <a:ext cx="2829481" cy="76414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726B9A40-4FA8-6203-3DD7-6AF20CBAF416}"/>
              </a:ext>
            </a:extLst>
          </p:cNvPr>
          <p:cNvCxnSpPr>
            <a:stCxn id="3074" idx="3"/>
          </p:cNvCxnSpPr>
          <p:nvPr/>
        </p:nvCxnSpPr>
        <p:spPr>
          <a:xfrm flipV="1">
            <a:off x="2209354" y="4106345"/>
            <a:ext cx="905283"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E864F853-A21D-DD0D-82F9-5E2A43837FE9}"/>
              </a:ext>
            </a:extLst>
          </p:cNvPr>
          <p:cNvCxnSpPr/>
          <p:nvPr/>
        </p:nvCxnSpPr>
        <p:spPr>
          <a:xfrm flipV="1">
            <a:off x="4964281" y="4129407"/>
            <a:ext cx="905283"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F3770F5C-1583-1A6F-D7E4-F2988E0236F7}"/>
              </a:ext>
            </a:extLst>
          </p:cNvPr>
          <p:cNvCxnSpPr>
            <a:cxnSpLocks/>
            <a:endCxn id="3082" idx="1"/>
          </p:cNvCxnSpPr>
          <p:nvPr/>
        </p:nvCxnSpPr>
        <p:spPr>
          <a:xfrm>
            <a:off x="7467600" y="4695824"/>
            <a:ext cx="594058" cy="54239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B82DB41E-A842-A71F-C738-4CD0AC66B2B8}"/>
              </a:ext>
            </a:extLst>
          </p:cNvPr>
          <p:cNvCxnSpPr>
            <a:cxnSpLocks/>
          </p:cNvCxnSpPr>
          <p:nvPr/>
        </p:nvCxnSpPr>
        <p:spPr>
          <a:xfrm flipV="1">
            <a:off x="7467600" y="3048000"/>
            <a:ext cx="685800" cy="41064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 name="Slide Number Placeholder 4">
            <a:extLst>
              <a:ext uri="{FF2B5EF4-FFF2-40B4-BE49-F238E27FC236}">
                <a16:creationId xmlns:a16="http://schemas.microsoft.com/office/drawing/2014/main" id="{E744335A-5EEE-1C5E-FB50-A2A9CB6C9303}"/>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35</a:t>
            </a:fld>
            <a:endParaRPr lang="en-US" sz="1600" b="1"/>
          </a:p>
        </p:txBody>
      </p:sp>
      <p:sp>
        <p:nvSpPr>
          <p:cNvPr id="5" name="Hộp Văn bản 6">
            <a:extLst>
              <a:ext uri="{FF2B5EF4-FFF2-40B4-BE49-F238E27FC236}">
                <a16:creationId xmlns:a16="http://schemas.microsoft.com/office/drawing/2014/main" id="{36633451-8923-CF39-45DB-87F8E0B08934}"/>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480341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6278033-AFDE-9BD7-AD55-6A682DA5E05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4761972-C467-0805-236B-649B93D1A689}"/>
              </a:ext>
            </a:extLst>
          </p:cNvPr>
          <p:cNvSpPr txBox="1"/>
          <p:nvPr/>
        </p:nvSpPr>
        <p:spPr>
          <a:xfrm>
            <a:off x="152400" y="1104026"/>
            <a:ext cx="56388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2.6 </a:t>
            </a:r>
            <a:r>
              <a:rPr lang="en-US" b="1" kern="100">
                <a:latin typeface="Times New Roman" panose="02020603050405020304" pitchFamily="18" charset="0"/>
                <a:ea typeface="Times New Roman" panose="02020603050405020304" pitchFamily="18" charset="0"/>
                <a:cs typeface="Times New Roman" panose="02020603050405020304" pitchFamily="18" charset="0"/>
              </a:rPr>
              <a:t>Lưu đồ thuật toán phần mềm</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4">
            <a:extLst>
              <a:ext uri="{FF2B5EF4-FFF2-40B4-BE49-F238E27FC236}">
                <a16:creationId xmlns:a16="http://schemas.microsoft.com/office/drawing/2014/main" id="{BC217695-D7EF-4E23-8009-11BFA58FF155}"/>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36</a:t>
            </a:fld>
            <a:endParaRPr lang="en-US" sz="1600" b="1"/>
          </a:p>
        </p:txBody>
      </p:sp>
      <p:pic>
        <p:nvPicPr>
          <p:cNvPr id="7" name="Picture 6">
            <a:extLst>
              <a:ext uri="{FF2B5EF4-FFF2-40B4-BE49-F238E27FC236}">
                <a16:creationId xmlns:a16="http://schemas.microsoft.com/office/drawing/2014/main" id="{4A082CF9-DA5E-D13C-A8E8-6073C9C83F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52850" y="1143000"/>
            <a:ext cx="4248150" cy="5669806"/>
          </a:xfrm>
          <a:prstGeom prst="rect">
            <a:avLst/>
          </a:prstGeom>
          <a:noFill/>
          <a:ln>
            <a:noFill/>
          </a:ln>
        </p:spPr>
      </p:pic>
      <p:sp>
        <p:nvSpPr>
          <p:cNvPr id="5" name="Hộp Văn bản 6">
            <a:extLst>
              <a:ext uri="{FF2B5EF4-FFF2-40B4-BE49-F238E27FC236}">
                <a16:creationId xmlns:a16="http://schemas.microsoft.com/office/drawing/2014/main" id="{3DDCBDA9-BD70-BCAD-9742-C1D9D9BF4382}"/>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1845002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E90F51B-F74B-41FE-8640-E88B62A1534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CFCCE95-D4AA-AF87-D07C-98B08B9E6F0B}"/>
              </a:ext>
            </a:extLst>
          </p:cNvPr>
          <p:cNvSpPr txBox="1"/>
          <p:nvPr/>
        </p:nvSpPr>
        <p:spPr>
          <a:xfrm>
            <a:off x="152400" y="1104026"/>
            <a:ext cx="56388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2.7 Giao diện điều khiển</a:t>
            </a:r>
          </a:p>
        </p:txBody>
      </p:sp>
      <p:pic>
        <p:nvPicPr>
          <p:cNvPr id="5" name="Picture 4">
            <a:extLst>
              <a:ext uri="{FF2B5EF4-FFF2-40B4-BE49-F238E27FC236}">
                <a16:creationId xmlns:a16="http://schemas.microsoft.com/office/drawing/2014/main" id="{C550E500-C0D4-AF4C-D7AA-4C093F773E98}"/>
              </a:ext>
            </a:extLst>
          </p:cNvPr>
          <p:cNvPicPr>
            <a:picLocks noChangeAspect="1"/>
          </p:cNvPicPr>
          <p:nvPr/>
        </p:nvPicPr>
        <p:blipFill>
          <a:blip r:embed="rId4"/>
          <a:stretch>
            <a:fillRect/>
          </a:stretch>
        </p:blipFill>
        <p:spPr>
          <a:xfrm>
            <a:off x="2057400" y="1752600"/>
            <a:ext cx="8610600" cy="4578432"/>
          </a:xfrm>
          <a:prstGeom prst="rect">
            <a:avLst/>
          </a:prstGeom>
        </p:spPr>
      </p:pic>
      <p:sp>
        <p:nvSpPr>
          <p:cNvPr id="4" name="Slide Number Placeholder 4">
            <a:extLst>
              <a:ext uri="{FF2B5EF4-FFF2-40B4-BE49-F238E27FC236}">
                <a16:creationId xmlns:a16="http://schemas.microsoft.com/office/drawing/2014/main" id="{2EC81D16-A65C-27A2-923B-3E974436321D}"/>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37</a:t>
            </a:fld>
            <a:endParaRPr lang="en-US" sz="1600" b="1"/>
          </a:p>
        </p:txBody>
      </p:sp>
      <p:sp>
        <p:nvSpPr>
          <p:cNvPr id="6" name="Hộp Văn bản 6">
            <a:extLst>
              <a:ext uri="{FF2B5EF4-FFF2-40B4-BE49-F238E27FC236}">
                <a16:creationId xmlns:a16="http://schemas.microsoft.com/office/drawing/2014/main" id="{EE623790-C213-E6C6-B321-B9FAC8267B74}"/>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402176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F102D4F-4EDD-F930-A977-CE31714D9A99}"/>
            </a:ext>
          </a:extLst>
        </p:cNvPr>
        <p:cNvGrpSpPr/>
        <p:nvPr/>
      </p:nvGrpSpPr>
      <p:grpSpPr>
        <a:xfrm>
          <a:off x="0" y="0"/>
          <a:ext cx="0" cy="0"/>
          <a:chOff x="0" y="0"/>
          <a:chExt cx="0" cy="0"/>
        </a:xfrm>
      </p:grpSpPr>
      <p:sp>
        <p:nvSpPr>
          <p:cNvPr id="2" name="Hộp Văn bản 6">
            <a:extLst>
              <a:ext uri="{FF2B5EF4-FFF2-40B4-BE49-F238E27FC236}">
                <a16:creationId xmlns:a16="http://schemas.microsoft.com/office/drawing/2014/main" id="{3949EBAD-3FA0-FAB5-8D55-4029725AD770}"/>
              </a:ext>
            </a:extLst>
          </p:cNvPr>
          <p:cNvSpPr txBox="1"/>
          <p:nvPr/>
        </p:nvSpPr>
        <p:spPr>
          <a:xfrm>
            <a:off x="3114637" y="304800"/>
            <a:ext cx="5564472" cy="461665"/>
          </a:xfrm>
          <a:prstGeom prst="rect">
            <a:avLst/>
          </a:prstGeom>
          <a:noFill/>
        </p:spPr>
        <p:txBody>
          <a:bodyPr wrap="none" rtlCol="0">
            <a:spAutoFit/>
          </a:bodyPr>
          <a:lstStyle/>
          <a:p>
            <a:r>
              <a:rPr lang="en-US" sz="2400" b="1">
                <a:solidFill>
                  <a:schemeClr val="bg1"/>
                </a:solidFill>
                <a:latin typeface="Times New Roman" panose="02020603050405020304" pitchFamily="18" charset="0"/>
                <a:cs typeface="Times New Roman" panose="02020603050405020304" pitchFamily="18" charset="0"/>
              </a:rPr>
              <a:t>THIẾT KẾ VÀ THI CÔNG HỆ THỐNG</a:t>
            </a:r>
          </a:p>
        </p:txBody>
      </p:sp>
      <p:sp>
        <p:nvSpPr>
          <p:cNvPr id="3" name="TextBox 2">
            <a:extLst>
              <a:ext uri="{FF2B5EF4-FFF2-40B4-BE49-F238E27FC236}">
                <a16:creationId xmlns:a16="http://schemas.microsoft.com/office/drawing/2014/main" id="{F5B0ADEA-B955-EEA3-F9DC-3D784A611922}"/>
              </a:ext>
            </a:extLst>
          </p:cNvPr>
          <p:cNvSpPr txBox="1"/>
          <p:nvPr/>
        </p:nvSpPr>
        <p:spPr>
          <a:xfrm>
            <a:off x="152400" y="1104026"/>
            <a:ext cx="56388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2.8 </a:t>
            </a:r>
            <a:r>
              <a:rPr lang="en-US" b="1" kern="100">
                <a:latin typeface="Times New Roman" panose="02020603050405020304" pitchFamily="18" charset="0"/>
                <a:ea typeface="Times New Roman" panose="02020603050405020304" pitchFamily="18" charset="0"/>
                <a:cs typeface="Times New Roman" panose="02020603050405020304" pitchFamily="18" charset="0"/>
              </a:rPr>
              <a:t>Giao diện dám sát ThingsBoard</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4">
            <a:extLst>
              <a:ext uri="{FF2B5EF4-FFF2-40B4-BE49-F238E27FC236}">
                <a16:creationId xmlns:a16="http://schemas.microsoft.com/office/drawing/2014/main" id="{B457A94F-B728-C43C-039E-D3982498AA42}"/>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38</a:t>
            </a:fld>
            <a:endParaRPr lang="en-US" sz="1600" b="1"/>
          </a:p>
        </p:txBody>
      </p:sp>
      <p:pic>
        <p:nvPicPr>
          <p:cNvPr id="7" name="Picture 6">
            <a:extLst>
              <a:ext uri="{FF2B5EF4-FFF2-40B4-BE49-F238E27FC236}">
                <a16:creationId xmlns:a16="http://schemas.microsoft.com/office/drawing/2014/main" id="{AA888300-58BC-732D-D264-24622FF3A767}"/>
              </a:ext>
            </a:extLst>
          </p:cNvPr>
          <p:cNvPicPr>
            <a:picLocks noChangeAspect="1"/>
          </p:cNvPicPr>
          <p:nvPr/>
        </p:nvPicPr>
        <p:blipFill>
          <a:blip r:embed="rId4"/>
          <a:stretch>
            <a:fillRect/>
          </a:stretch>
        </p:blipFill>
        <p:spPr>
          <a:xfrm>
            <a:off x="762000" y="1756189"/>
            <a:ext cx="9829800" cy="4607880"/>
          </a:xfrm>
          <a:prstGeom prst="rect">
            <a:avLst/>
          </a:prstGeom>
        </p:spPr>
      </p:pic>
    </p:spTree>
    <p:extLst>
      <p:ext uri="{BB962C8B-B14F-4D97-AF65-F5344CB8AC3E}">
        <p14:creationId xmlns:p14="http://schemas.microsoft.com/office/powerpoint/2010/main" val="3777004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0CE47C2-AC46-768D-7C61-06D1896814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FF92202-33AA-5307-4D0B-AF6715819F8E}"/>
              </a:ext>
            </a:extLst>
          </p:cNvPr>
          <p:cNvSpPr txBox="1"/>
          <p:nvPr/>
        </p:nvSpPr>
        <p:spPr>
          <a:xfrm>
            <a:off x="152400" y="1104026"/>
            <a:ext cx="56388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2.9 </a:t>
            </a:r>
            <a:r>
              <a:rPr lang="en-US" b="1" kern="100">
                <a:latin typeface="Times New Roman" panose="02020603050405020304" pitchFamily="18" charset="0"/>
                <a:ea typeface="Times New Roman" panose="02020603050405020304" pitchFamily="18" charset="0"/>
                <a:cs typeface="Times New Roman" panose="02020603050405020304" pitchFamily="18" charset="0"/>
              </a:rPr>
              <a:t>Cơ sở dữ liệu</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descr="A screenshot of a computer&#10;&#10;Description automatically generated">
            <a:extLst>
              <a:ext uri="{FF2B5EF4-FFF2-40B4-BE49-F238E27FC236}">
                <a16:creationId xmlns:a16="http://schemas.microsoft.com/office/drawing/2014/main" id="{A77C4A75-346F-2C53-0E09-C597C09C81D0}"/>
              </a:ext>
            </a:extLst>
          </p:cNvPr>
          <p:cNvPicPr>
            <a:picLocks noChangeAspect="1"/>
          </p:cNvPicPr>
          <p:nvPr/>
        </p:nvPicPr>
        <p:blipFill>
          <a:blip r:embed="rId4"/>
          <a:stretch>
            <a:fillRect/>
          </a:stretch>
        </p:blipFill>
        <p:spPr>
          <a:xfrm>
            <a:off x="2057400" y="1676400"/>
            <a:ext cx="7620000" cy="4792376"/>
          </a:xfrm>
          <a:prstGeom prst="rect">
            <a:avLst/>
          </a:prstGeom>
        </p:spPr>
      </p:pic>
      <p:sp>
        <p:nvSpPr>
          <p:cNvPr id="5" name="Slide Number Placeholder 4">
            <a:extLst>
              <a:ext uri="{FF2B5EF4-FFF2-40B4-BE49-F238E27FC236}">
                <a16:creationId xmlns:a16="http://schemas.microsoft.com/office/drawing/2014/main" id="{BE6ADB8C-53F6-7627-A153-1941254DE6C0}"/>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39</a:t>
            </a:fld>
            <a:endParaRPr lang="en-US" sz="1600" b="1"/>
          </a:p>
        </p:txBody>
      </p:sp>
      <p:sp>
        <p:nvSpPr>
          <p:cNvPr id="6" name="Hộp Văn bản 6">
            <a:extLst>
              <a:ext uri="{FF2B5EF4-FFF2-40B4-BE49-F238E27FC236}">
                <a16:creationId xmlns:a16="http://schemas.microsoft.com/office/drawing/2014/main" id="{0FF125B6-E0A0-6D94-B6AD-3A71786CBF56}"/>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2730688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AB451B2-DD12-2636-ACE4-1D038AE0C0F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B61F09D-5BFF-8AFF-C69D-D83F31AF5BB1}"/>
              </a:ext>
            </a:extLst>
          </p:cNvPr>
          <p:cNvSpPr txBox="1"/>
          <p:nvPr/>
        </p:nvSpPr>
        <p:spPr>
          <a:xfrm>
            <a:off x="349250" y="1712796"/>
            <a:ext cx="11734800" cy="4478149"/>
          </a:xfrm>
          <a:prstGeom prst="rect">
            <a:avLst/>
          </a:prstGeom>
          <a:noFill/>
        </p:spPr>
        <p:txBody>
          <a:bodyPr wrap="square">
            <a:spAutoFit/>
          </a:bodyPr>
          <a:lstStyle/>
          <a:p>
            <a:r>
              <a:rPr lang="vi-VN" sz="1900" b="1">
                <a:latin typeface="Times New Roman" panose="02020603050405020304" pitchFamily="18" charset="0"/>
                <a:cs typeface="Times New Roman" panose="02020603050405020304" pitchFamily="18" charset="0"/>
              </a:rPr>
              <a:t>Giám sát và </a:t>
            </a:r>
            <a:r>
              <a:rPr lang="en-US" sz="1900" b="1">
                <a:latin typeface="Times New Roman" panose="02020603050405020304" pitchFamily="18" charset="0"/>
                <a:cs typeface="Times New Roman" panose="02020603050405020304" pitchFamily="18" charset="0"/>
              </a:rPr>
              <a:t>thu thập dữ liệu môi</a:t>
            </a:r>
            <a:r>
              <a:rPr lang="vi-VN" sz="1900" b="1">
                <a:latin typeface="Times New Roman" panose="02020603050405020304" pitchFamily="18" charset="0"/>
                <a:cs typeface="Times New Roman" panose="02020603050405020304" pitchFamily="18" charset="0"/>
              </a:rPr>
              <a:t> trường trong </a:t>
            </a:r>
            <a:r>
              <a:rPr lang="en-US" sz="1900" b="1">
                <a:latin typeface="Times New Roman" panose="02020603050405020304" pitchFamily="18" charset="0"/>
                <a:cs typeface="Times New Roman" panose="02020603050405020304" pitchFamily="18" charset="0"/>
              </a:rPr>
              <a:t>t</a:t>
            </a:r>
            <a:r>
              <a:rPr lang="vi-VN" sz="1900" b="1">
                <a:latin typeface="Times New Roman" panose="02020603050405020304" pitchFamily="18" charset="0"/>
                <a:cs typeface="Times New Roman" panose="02020603050405020304" pitchFamily="18" charset="0"/>
              </a:rPr>
              <a:t>rang trại</a:t>
            </a:r>
            <a:r>
              <a:rPr lang="en-US" sz="1900" b="1">
                <a:latin typeface="Times New Roman" panose="02020603050405020304" pitchFamily="18" charset="0"/>
                <a:cs typeface="Times New Roman" panose="02020603050405020304" pitchFamily="18" charset="0"/>
              </a:rPr>
              <a:t> gà</a:t>
            </a:r>
            <a:endParaRPr lang="vi-VN" sz="1900" b="1">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vi-VN" sz="1900" b="1">
                <a:latin typeface="Times New Roman" panose="02020603050405020304" pitchFamily="18" charset="0"/>
                <a:cs typeface="Times New Roman" panose="02020603050405020304" pitchFamily="18" charset="0"/>
              </a:rPr>
              <a:t>Các thông số môi trường trọng yếu được giám sát:</a:t>
            </a:r>
            <a:endParaRPr lang="vi-VN" sz="19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1900">
                <a:latin typeface="Times New Roman" panose="02020603050405020304" pitchFamily="18" charset="0"/>
                <a:cs typeface="Times New Roman" panose="02020603050405020304" pitchFamily="18" charset="0"/>
              </a:rPr>
              <a:t>Nồng độ NH₃ (amoniac)</a:t>
            </a:r>
          </a:p>
          <a:p>
            <a:pPr marL="742950" lvl="1" indent="-285750">
              <a:buFont typeface="Arial" panose="020B0604020202020204" pitchFamily="34" charset="0"/>
              <a:buChar char="•"/>
            </a:pPr>
            <a:r>
              <a:rPr lang="vi-VN" sz="1900">
                <a:latin typeface="Times New Roman" panose="02020603050405020304" pitchFamily="18" charset="0"/>
                <a:cs typeface="Times New Roman" panose="02020603050405020304" pitchFamily="18" charset="0"/>
              </a:rPr>
              <a:t>Độ ẩm</a:t>
            </a:r>
          </a:p>
          <a:p>
            <a:pPr marL="742950" lvl="1" indent="-285750">
              <a:buFont typeface="Arial" panose="020B0604020202020204" pitchFamily="34" charset="0"/>
              <a:buChar char="•"/>
            </a:pPr>
            <a:r>
              <a:rPr lang="vi-VN" sz="1900">
                <a:latin typeface="Times New Roman" panose="02020603050405020304" pitchFamily="18" charset="0"/>
                <a:cs typeface="Times New Roman" panose="02020603050405020304" pitchFamily="18" charset="0"/>
              </a:rPr>
              <a:t>Nhiệt độ</a:t>
            </a:r>
          </a:p>
          <a:p>
            <a:pPr marL="285750" indent="-285750">
              <a:buFont typeface="Wingdings" panose="05000000000000000000" pitchFamily="2" charset="2"/>
              <a:buChar char="Ø"/>
            </a:pPr>
            <a:r>
              <a:rPr lang="vi-VN" sz="1900" b="1">
                <a:latin typeface="Times New Roman" panose="02020603050405020304" pitchFamily="18" charset="0"/>
                <a:cs typeface="Times New Roman" panose="02020603050405020304" pitchFamily="18" charset="0"/>
              </a:rPr>
              <a:t>Ứng dụng công nghệ </a:t>
            </a:r>
            <a:r>
              <a:rPr lang="en-US" sz="1900" b="1">
                <a:latin typeface="Times New Roman" panose="02020603050405020304" pitchFamily="18" charset="0"/>
                <a:cs typeface="Times New Roman" panose="02020603050405020304" pitchFamily="18" charset="0"/>
              </a:rPr>
              <a:t>LoRa</a:t>
            </a:r>
            <a:r>
              <a:rPr lang="vi-VN" sz="1900" b="1">
                <a:latin typeface="Times New Roman" panose="02020603050405020304" pitchFamily="18" charset="0"/>
                <a:cs typeface="Times New Roman" panose="02020603050405020304" pitchFamily="18" charset="0"/>
              </a:rPr>
              <a:t>:</a:t>
            </a:r>
            <a:endParaRPr lang="vi-VN" sz="19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1900">
                <a:latin typeface="Times New Roman" panose="02020603050405020304" pitchFamily="18" charset="0"/>
                <a:cs typeface="Times New Roman" panose="02020603050405020304" pitchFamily="18" charset="0"/>
              </a:rPr>
              <a:t>Sử dụng </a:t>
            </a:r>
            <a:r>
              <a:rPr lang="vi-VN" sz="1900" b="1">
                <a:latin typeface="Times New Roman" panose="02020603050405020304" pitchFamily="18" charset="0"/>
                <a:cs typeface="Times New Roman" panose="02020603050405020304" pitchFamily="18" charset="0"/>
              </a:rPr>
              <a:t>LoRa</a:t>
            </a:r>
            <a:r>
              <a:rPr lang="vi-VN" sz="1900">
                <a:latin typeface="Times New Roman" panose="02020603050405020304" pitchFamily="18" charset="0"/>
                <a:cs typeface="Times New Roman" panose="02020603050405020304" pitchFamily="18" charset="0"/>
              </a:rPr>
              <a:t> và </a:t>
            </a:r>
            <a:r>
              <a:rPr lang="vi-VN" sz="1900" b="1">
                <a:latin typeface="Times New Roman" panose="02020603050405020304" pitchFamily="18" charset="0"/>
                <a:cs typeface="Times New Roman" panose="02020603050405020304" pitchFamily="18" charset="0"/>
              </a:rPr>
              <a:t>ESP32</a:t>
            </a:r>
            <a:r>
              <a:rPr lang="vi-VN" sz="1900">
                <a:latin typeface="Times New Roman" panose="02020603050405020304" pitchFamily="18" charset="0"/>
                <a:cs typeface="Times New Roman" panose="02020603050405020304" pitchFamily="18" charset="0"/>
              </a:rPr>
              <a:t> để thu thập và truyền tải dữ liệu từ cảm biến đến hệ thống quản lý.</a:t>
            </a:r>
          </a:p>
          <a:p>
            <a:pPr marL="742950" lvl="1" indent="-285750">
              <a:buFont typeface="Arial" panose="020B0604020202020204" pitchFamily="34" charset="0"/>
              <a:buChar char="•"/>
            </a:pPr>
            <a:r>
              <a:rPr lang="vi-VN" sz="1900">
                <a:latin typeface="Times New Roman" panose="02020603050405020304" pitchFamily="18" charset="0"/>
                <a:cs typeface="Times New Roman" panose="02020603050405020304" pitchFamily="18" charset="0"/>
              </a:rPr>
              <a:t>Dữ liệu được gửi qua giao thức MQTT khi GATEWAY có kết nối WiFi.</a:t>
            </a:r>
            <a:endParaRPr lang="en-US" sz="19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1900">
                <a:latin typeface="Times New Roman" panose="02020603050405020304" pitchFamily="18" charset="0"/>
                <a:cs typeface="Times New Roman" panose="02020603050405020304" pitchFamily="18" charset="0"/>
              </a:rPr>
              <a:t>GATEWAY không chỉ thu thập dữ liệu mà còn gửi tín hiệu điều khiển các relay ở node, hỗ trợ tự động hóa các thiết bị như quạt, hệ thống</a:t>
            </a:r>
            <a:r>
              <a:rPr lang="en-US" sz="1900">
                <a:latin typeface="Times New Roman" panose="02020603050405020304" pitchFamily="18" charset="0"/>
                <a:cs typeface="Times New Roman" panose="02020603050405020304" pitchFamily="18" charset="0"/>
              </a:rPr>
              <a:t> bơm</a:t>
            </a:r>
            <a:r>
              <a:rPr lang="vi-VN" sz="1900">
                <a:latin typeface="Times New Roman" panose="02020603050405020304" pitchFamily="18" charset="0"/>
                <a:cs typeface="Times New Roman" panose="02020603050405020304" pitchFamily="18" charset="0"/>
              </a:rPr>
              <a:t> hoặc chiếu sáng.</a:t>
            </a:r>
          </a:p>
          <a:p>
            <a:pPr marL="285750" indent="-285750">
              <a:buFont typeface="Wingdings" panose="05000000000000000000" pitchFamily="2" charset="2"/>
              <a:buChar char="Ø"/>
            </a:pPr>
            <a:r>
              <a:rPr lang="vi-VN" sz="1900" b="1">
                <a:latin typeface="Times New Roman" panose="02020603050405020304" pitchFamily="18" charset="0"/>
                <a:cs typeface="Times New Roman" panose="02020603050405020304" pitchFamily="18" charset="0"/>
              </a:rPr>
              <a:t>Phạm vi ứng dụng:</a:t>
            </a:r>
            <a:endParaRPr lang="vi-VN" sz="19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1900">
                <a:latin typeface="Times New Roman" panose="02020603050405020304" pitchFamily="18" charset="0"/>
                <a:cs typeface="Times New Roman" panose="02020603050405020304" pitchFamily="18" charset="0"/>
              </a:rPr>
              <a:t>Thích hợp cho các quy mô nhỏ, từ hộ gia đình đến trang trại vừa và nhỏ.</a:t>
            </a:r>
          </a:p>
          <a:p>
            <a:pPr marL="742950" lvl="1" indent="-285750">
              <a:buFont typeface="Arial" panose="020B0604020202020204" pitchFamily="34" charset="0"/>
              <a:buChar char="•"/>
            </a:pPr>
            <a:r>
              <a:rPr lang="vi-VN" sz="1900">
                <a:latin typeface="Times New Roman" panose="02020603050405020304" pitchFamily="18" charset="0"/>
                <a:cs typeface="Times New Roman" panose="02020603050405020304" pitchFamily="18" charset="0"/>
              </a:rPr>
              <a:t>Có thể triển khai ở bất kỳ địa điểm nào trong phạm vi </a:t>
            </a:r>
            <a:r>
              <a:rPr lang="vi-VN" sz="1900" b="1">
                <a:latin typeface="Times New Roman" panose="02020603050405020304" pitchFamily="18" charset="0"/>
                <a:cs typeface="Times New Roman" panose="02020603050405020304" pitchFamily="18" charset="0"/>
              </a:rPr>
              <a:t>tối đa 3km</a:t>
            </a:r>
            <a:r>
              <a:rPr lang="vi-VN" sz="1900">
                <a:latin typeface="Times New Roman" panose="02020603050405020304" pitchFamily="18" charset="0"/>
                <a:cs typeface="Times New Roman" panose="02020603050405020304" pitchFamily="18" charset="0"/>
              </a:rPr>
              <a:t> (khoảng cách truyền tín hiệu LoRa).</a:t>
            </a:r>
          </a:p>
          <a:p>
            <a:pPr marL="285750" indent="-285750">
              <a:buFont typeface="Wingdings" panose="05000000000000000000" pitchFamily="2" charset="2"/>
              <a:buChar char="Ø"/>
            </a:pPr>
            <a:r>
              <a:rPr lang="vi-VN" sz="1900" b="1">
                <a:latin typeface="Times New Roman" panose="02020603050405020304" pitchFamily="18" charset="0"/>
                <a:cs typeface="Times New Roman" panose="02020603050405020304" pitchFamily="18" charset="0"/>
              </a:rPr>
              <a:t>Giới hạn của đề tài:</a:t>
            </a:r>
            <a:endParaRPr lang="vi-VN" sz="190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sz="1900">
                <a:latin typeface="Times New Roman" panose="02020603050405020304" pitchFamily="18" charset="0"/>
                <a:cs typeface="Times New Roman" panose="02020603050405020304" pitchFamily="18" charset="0"/>
              </a:rPr>
              <a:t>Đề xuất tập trung vào hộ gia đình và trang trại nhỏ, phù hợp với những nơi có kết nối WiFi tại GATEWAY.</a:t>
            </a:r>
          </a:p>
        </p:txBody>
      </p:sp>
      <p:sp>
        <p:nvSpPr>
          <p:cNvPr id="4" name="Slide Number Placeholder 4">
            <a:extLst>
              <a:ext uri="{FF2B5EF4-FFF2-40B4-BE49-F238E27FC236}">
                <a16:creationId xmlns:a16="http://schemas.microsoft.com/office/drawing/2014/main" id="{99873A33-C999-7615-7392-F238BBB80BB7}"/>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Times New Roman" panose="02020603050405020304" pitchFamily="18" charset="0"/>
                <a:cs typeface="Times New Roman" panose="02020603050405020304" pitchFamily="18" charset="0"/>
              </a:rPr>
              <a:t>4</a:t>
            </a:fld>
            <a:endParaRPr lang="en-US" sz="16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D1F4AAC-E37E-048B-7205-65F1FD434EE9}"/>
              </a:ext>
            </a:extLst>
          </p:cNvPr>
          <p:cNvSpPr txBox="1"/>
          <p:nvPr/>
        </p:nvSpPr>
        <p:spPr>
          <a:xfrm>
            <a:off x="349250" y="1304217"/>
            <a:ext cx="4898329"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1.2 </a:t>
            </a:r>
            <a:r>
              <a:rPr lang="en-US" sz="2400" b="1">
                <a:latin typeface="Times New Roman" panose="02020603050405020304" pitchFamily="18" charset="0"/>
                <a:cs typeface="Times New Roman" panose="02020603050405020304" pitchFamily="18" charset="0"/>
              </a:rPr>
              <a:t>Đối Tượng và phạm vi của đề tài</a:t>
            </a:r>
            <a:endParaRPr lang="en-US" sz="2200" b="1" dirty="0">
              <a:latin typeface="Times New Roman" panose="02020603050405020304" pitchFamily="18" charset="0"/>
              <a:cs typeface="Times New Roman" panose="02020603050405020304" pitchFamily="18" charset="0"/>
            </a:endParaRPr>
          </a:p>
        </p:txBody>
      </p:sp>
      <p:sp>
        <p:nvSpPr>
          <p:cNvPr id="6" name="Hộp Văn bản 6">
            <a:extLst>
              <a:ext uri="{FF2B5EF4-FFF2-40B4-BE49-F238E27FC236}">
                <a16:creationId xmlns:a16="http://schemas.microsoft.com/office/drawing/2014/main" id="{CFC23AA4-EC2A-1A4E-4280-E8E020CE47D2}"/>
              </a:ext>
            </a:extLst>
          </p:cNvPr>
          <p:cNvSpPr txBox="1"/>
          <p:nvPr/>
        </p:nvSpPr>
        <p:spPr>
          <a:xfrm>
            <a:off x="3720235" y="286434"/>
            <a:ext cx="4446730"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GIỚI THIỆU ĐỒ ÁN</a:t>
            </a:r>
          </a:p>
        </p:txBody>
      </p:sp>
    </p:spTree>
    <p:extLst>
      <p:ext uri="{BB962C8B-B14F-4D97-AF65-F5344CB8AC3E}">
        <p14:creationId xmlns:p14="http://schemas.microsoft.com/office/powerpoint/2010/main" val="4172829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9E95937-E5CF-8B99-1279-127FE2B06CD9}"/>
            </a:ext>
          </a:extLst>
        </p:cNvPr>
        <p:cNvGrpSpPr/>
        <p:nvPr/>
      </p:nvGrpSpPr>
      <p:grpSpPr>
        <a:xfrm>
          <a:off x="0" y="0"/>
          <a:ext cx="0" cy="0"/>
          <a:chOff x="0" y="0"/>
          <a:chExt cx="0" cy="0"/>
        </a:xfrm>
      </p:grpSpPr>
      <p:sp>
        <p:nvSpPr>
          <p:cNvPr id="2" name="Hộp Văn bản 6">
            <a:extLst>
              <a:ext uri="{FF2B5EF4-FFF2-40B4-BE49-F238E27FC236}">
                <a16:creationId xmlns:a16="http://schemas.microsoft.com/office/drawing/2014/main" id="{02CDB330-8831-F4AD-BCB5-10D6D626044B}"/>
              </a:ext>
            </a:extLst>
          </p:cNvPr>
          <p:cNvSpPr txBox="1"/>
          <p:nvPr/>
        </p:nvSpPr>
        <p:spPr>
          <a:xfrm>
            <a:off x="1833775" y="288914"/>
            <a:ext cx="8524449"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KẾT QUẢ - THỬ NGHIỆM - ĐÁNH GIÁ</a:t>
            </a:r>
          </a:p>
        </p:txBody>
      </p:sp>
      <p:sp>
        <p:nvSpPr>
          <p:cNvPr id="3" name="TextBox 2">
            <a:extLst>
              <a:ext uri="{FF2B5EF4-FFF2-40B4-BE49-F238E27FC236}">
                <a16:creationId xmlns:a16="http://schemas.microsoft.com/office/drawing/2014/main" id="{CEA80BBB-757C-F762-1DFA-0446AE13B556}"/>
              </a:ext>
            </a:extLst>
          </p:cNvPr>
          <p:cNvSpPr txBox="1"/>
          <p:nvPr/>
        </p:nvSpPr>
        <p:spPr>
          <a:xfrm>
            <a:off x="152400" y="1104026"/>
            <a:ext cx="5638800" cy="458074"/>
          </a:xfrm>
          <a:prstGeom prst="rect">
            <a:avLst/>
          </a:prstGeom>
          <a:noFill/>
        </p:spPr>
        <p:txBody>
          <a:bodyPr wrap="square">
            <a:spAutoFit/>
          </a:bodyPr>
          <a:lstStyle/>
          <a:p>
            <a:pPr algn="just">
              <a:lnSpc>
                <a:spcPct val="150000"/>
              </a:lnSpc>
              <a:spcBef>
                <a:spcPts val="800"/>
              </a:spcBef>
              <a:spcAft>
                <a:spcPts val="400"/>
              </a:spcAft>
            </a:pPr>
            <a:r>
              <a:rPr lang="en-US" b="1" kern="100">
                <a:latin typeface="Times New Roman" panose="02020603050405020304" pitchFamily="18" charset="0"/>
                <a:ea typeface="Times New Roman" panose="02020603050405020304" pitchFamily="18" charset="0"/>
                <a:cs typeface="Times New Roman" panose="02020603050405020304" pitchFamily="18" charset="0"/>
              </a:rPr>
              <a:t>3.1</a:t>
            </a: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kern="100">
                <a:latin typeface="Times New Roman" panose="02020603050405020304" pitchFamily="18" charset="0"/>
                <a:ea typeface="Times New Roman" panose="02020603050405020304" pitchFamily="18" charset="0"/>
                <a:cs typeface="Times New Roman" panose="02020603050405020304" pitchFamily="18" charset="0"/>
              </a:rPr>
              <a:t>Kết quả thiết bị</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descr="A transparent box with a black antenna&#10;&#10;Description automatically generated">
            <a:extLst>
              <a:ext uri="{FF2B5EF4-FFF2-40B4-BE49-F238E27FC236}">
                <a16:creationId xmlns:a16="http://schemas.microsoft.com/office/drawing/2014/main" id="{FD78A1B8-3CAD-87EA-47D3-15C4190E1B8F}"/>
              </a:ext>
            </a:extLst>
          </p:cNvPr>
          <p:cNvPicPr>
            <a:picLocks noChangeAspect="1"/>
          </p:cNvPicPr>
          <p:nvPr/>
        </p:nvPicPr>
        <p:blipFill>
          <a:blip r:embed="rId4"/>
          <a:stretch>
            <a:fillRect/>
          </a:stretch>
        </p:blipFill>
        <p:spPr>
          <a:xfrm>
            <a:off x="762000" y="1899661"/>
            <a:ext cx="2830830" cy="3778250"/>
          </a:xfrm>
          <a:prstGeom prst="rect">
            <a:avLst/>
          </a:prstGeom>
        </p:spPr>
      </p:pic>
      <p:pic>
        <p:nvPicPr>
          <p:cNvPr id="7" name="Picture 6" descr="A computer with antenna and a small screen&#10;&#10;Description automatically generated with medium confidence">
            <a:extLst>
              <a:ext uri="{FF2B5EF4-FFF2-40B4-BE49-F238E27FC236}">
                <a16:creationId xmlns:a16="http://schemas.microsoft.com/office/drawing/2014/main" id="{EBB36A93-9107-7474-4005-5F14BB916AC2}"/>
              </a:ext>
            </a:extLst>
          </p:cNvPr>
          <p:cNvPicPr>
            <a:picLocks noChangeAspect="1"/>
          </p:cNvPicPr>
          <p:nvPr/>
        </p:nvPicPr>
        <p:blipFill rotWithShape="1">
          <a:blip r:embed="rId5"/>
          <a:srcRect t="14648"/>
          <a:stretch/>
        </p:blipFill>
        <p:spPr bwMode="auto">
          <a:xfrm>
            <a:off x="5257800" y="1975724"/>
            <a:ext cx="5909180" cy="377825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DA799345-43A7-0344-1EF8-F08747CF6E6E}"/>
              </a:ext>
            </a:extLst>
          </p:cNvPr>
          <p:cNvSpPr txBox="1"/>
          <p:nvPr/>
        </p:nvSpPr>
        <p:spPr>
          <a:xfrm>
            <a:off x="1066800" y="6015472"/>
            <a:ext cx="1795171" cy="369332"/>
          </a:xfrm>
          <a:prstGeom prst="rect">
            <a:avLst/>
          </a:prstGeom>
          <a:noFill/>
        </p:spPr>
        <p:txBody>
          <a:bodyPr wrap="none" rtlCol="0">
            <a:spAutoFit/>
          </a:bodyPr>
          <a:lstStyle/>
          <a:p>
            <a:r>
              <a:rPr lang="en-US"/>
              <a:t>Thiết bị GateWay</a:t>
            </a:r>
            <a:endParaRPr lang="en-US" dirty="0"/>
          </a:p>
        </p:txBody>
      </p:sp>
      <p:sp>
        <p:nvSpPr>
          <p:cNvPr id="10" name="TextBox 9">
            <a:extLst>
              <a:ext uri="{FF2B5EF4-FFF2-40B4-BE49-F238E27FC236}">
                <a16:creationId xmlns:a16="http://schemas.microsoft.com/office/drawing/2014/main" id="{8F0BB816-4616-0922-110A-942FDF0325C4}"/>
              </a:ext>
            </a:extLst>
          </p:cNvPr>
          <p:cNvSpPr txBox="1"/>
          <p:nvPr/>
        </p:nvSpPr>
        <p:spPr>
          <a:xfrm>
            <a:off x="7869584" y="5982932"/>
            <a:ext cx="1981200" cy="369332"/>
          </a:xfrm>
          <a:prstGeom prst="rect">
            <a:avLst/>
          </a:prstGeom>
          <a:noFill/>
        </p:spPr>
        <p:txBody>
          <a:bodyPr wrap="square">
            <a:spAutoFit/>
          </a:bodyPr>
          <a:lstStyle/>
          <a:p>
            <a:r>
              <a:rPr lang="en-US"/>
              <a:t>Thiết bị Node</a:t>
            </a:r>
            <a:endParaRPr lang="en-US" dirty="0"/>
          </a:p>
        </p:txBody>
      </p:sp>
      <p:sp>
        <p:nvSpPr>
          <p:cNvPr id="5" name="Slide Number Placeholder 4">
            <a:extLst>
              <a:ext uri="{FF2B5EF4-FFF2-40B4-BE49-F238E27FC236}">
                <a16:creationId xmlns:a16="http://schemas.microsoft.com/office/drawing/2014/main" id="{44CE01B9-6DE3-F251-9CBD-29E57DA57004}"/>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40</a:t>
            </a:fld>
            <a:endParaRPr lang="en-US" sz="1600" b="1"/>
          </a:p>
        </p:txBody>
      </p:sp>
    </p:spTree>
    <p:extLst>
      <p:ext uri="{BB962C8B-B14F-4D97-AF65-F5344CB8AC3E}">
        <p14:creationId xmlns:p14="http://schemas.microsoft.com/office/powerpoint/2010/main" val="1796280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FCDA63A-0950-EE54-D73B-EE2D770DD5F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C6D733A-7480-145A-CC90-64EE7308C9C5}"/>
              </a:ext>
            </a:extLst>
          </p:cNvPr>
          <p:cNvSpPr txBox="1"/>
          <p:nvPr/>
        </p:nvSpPr>
        <p:spPr>
          <a:xfrm>
            <a:off x="152400" y="1104026"/>
            <a:ext cx="5638800" cy="458074"/>
          </a:xfrm>
          <a:prstGeom prst="rect">
            <a:avLst/>
          </a:prstGeom>
          <a:noFill/>
        </p:spPr>
        <p:txBody>
          <a:bodyPr wrap="square">
            <a:spAutoFit/>
          </a:bodyPr>
          <a:lstStyle/>
          <a:p>
            <a:pPr algn="just">
              <a:lnSpc>
                <a:spcPct val="150000"/>
              </a:lnSpc>
              <a:spcBef>
                <a:spcPts val="800"/>
              </a:spcBef>
              <a:spcAft>
                <a:spcPts val="400"/>
              </a:spcAft>
            </a:pPr>
            <a:r>
              <a:rPr lang="en-US" b="1" kern="100">
                <a:latin typeface="Times New Roman" panose="02020603050405020304" pitchFamily="18" charset="0"/>
                <a:ea typeface="Times New Roman" panose="02020603050405020304" pitchFamily="18" charset="0"/>
                <a:cs typeface="Times New Roman" panose="02020603050405020304" pitchFamily="18" charset="0"/>
              </a:rPr>
              <a:t>3.1</a:t>
            </a: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kern="100">
                <a:latin typeface="Times New Roman" panose="02020603050405020304" pitchFamily="18" charset="0"/>
                <a:ea typeface="Times New Roman" panose="02020603050405020304" pitchFamily="18" charset="0"/>
                <a:cs typeface="Times New Roman" panose="02020603050405020304" pitchFamily="18" charset="0"/>
              </a:rPr>
              <a:t>Kết quả thiết bị</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Picture 4" descr="A screen with a temperature and thermometer&#10;&#10;Description automatically generated">
            <a:extLst>
              <a:ext uri="{FF2B5EF4-FFF2-40B4-BE49-F238E27FC236}">
                <a16:creationId xmlns:a16="http://schemas.microsoft.com/office/drawing/2014/main" id="{48686D62-7973-765A-5BC1-291E1A4B2843}"/>
              </a:ext>
            </a:extLst>
          </p:cNvPr>
          <p:cNvPicPr>
            <a:picLocks noChangeAspect="1"/>
          </p:cNvPicPr>
          <p:nvPr/>
        </p:nvPicPr>
        <p:blipFill>
          <a:blip r:embed="rId4"/>
          <a:stretch>
            <a:fillRect/>
          </a:stretch>
        </p:blipFill>
        <p:spPr>
          <a:xfrm>
            <a:off x="4539609" y="1899661"/>
            <a:ext cx="2895601" cy="3865560"/>
          </a:xfrm>
          <a:prstGeom prst="rect">
            <a:avLst/>
          </a:prstGeom>
        </p:spPr>
      </p:pic>
      <p:pic>
        <p:nvPicPr>
          <p:cNvPr id="6" name="Picture 5" descr="A blue screen with white text&#10;&#10;Description automatically generated">
            <a:extLst>
              <a:ext uri="{FF2B5EF4-FFF2-40B4-BE49-F238E27FC236}">
                <a16:creationId xmlns:a16="http://schemas.microsoft.com/office/drawing/2014/main" id="{5CE54DE5-301F-1756-8931-49CA8AD8D414}"/>
              </a:ext>
            </a:extLst>
          </p:cNvPr>
          <p:cNvPicPr>
            <a:picLocks noChangeAspect="1"/>
          </p:cNvPicPr>
          <p:nvPr/>
        </p:nvPicPr>
        <p:blipFill>
          <a:blip r:embed="rId5"/>
          <a:stretch>
            <a:fillRect/>
          </a:stretch>
        </p:blipFill>
        <p:spPr>
          <a:xfrm>
            <a:off x="8860184" y="1899661"/>
            <a:ext cx="2900811" cy="3837996"/>
          </a:xfrm>
          <a:prstGeom prst="rect">
            <a:avLst/>
          </a:prstGeom>
        </p:spPr>
      </p:pic>
      <p:sp>
        <p:nvSpPr>
          <p:cNvPr id="7" name="TextBox 6">
            <a:extLst>
              <a:ext uri="{FF2B5EF4-FFF2-40B4-BE49-F238E27FC236}">
                <a16:creationId xmlns:a16="http://schemas.microsoft.com/office/drawing/2014/main" id="{768EF5FA-82A6-CF98-22A3-F497D9189E78}"/>
              </a:ext>
            </a:extLst>
          </p:cNvPr>
          <p:cNvSpPr txBox="1"/>
          <p:nvPr/>
        </p:nvSpPr>
        <p:spPr>
          <a:xfrm>
            <a:off x="4739154" y="5911682"/>
            <a:ext cx="2713692" cy="369332"/>
          </a:xfrm>
          <a:prstGeom prst="rect">
            <a:avLst/>
          </a:prstGeom>
          <a:noFill/>
        </p:spPr>
        <p:txBody>
          <a:bodyPr wrap="none" rtlCol="0">
            <a:spAutoFit/>
          </a:bodyPr>
          <a:lstStyle/>
          <a:p>
            <a:r>
              <a:rPr lang="en-US"/>
              <a:t>Màn hình thiết bị GateWay</a:t>
            </a:r>
            <a:endParaRPr lang="en-US" dirty="0"/>
          </a:p>
        </p:txBody>
      </p:sp>
      <p:sp>
        <p:nvSpPr>
          <p:cNvPr id="8" name="TextBox 7">
            <a:extLst>
              <a:ext uri="{FF2B5EF4-FFF2-40B4-BE49-F238E27FC236}">
                <a16:creationId xmlns:a16="http://schemas.microsoft.com/office/drawing/2014/main" id="{FC05DEE2-857F-01C8-44E1-BFAFE917B1F3}"/>
              </a:ext>
            </a:extLst>
          </p:cNvPr>
          <p:cNvSpPr txBox="1"/>
          <p:nvPr/>
        </p:nvSpPr>
        <p:spPr>
          <a:xfrm>
            <a:off x="9125617" y="5918116"/>
            <a:ext cx="2369944" cy="369332"/>
          </a:xfrm>
          <a:prstGeom prst="rect">
            <a:avLst/>
          </a:prstGeom>
          <a:noFill/>
        </p:spPr>
        <p:txBody>
          <a:bodyPr wrap="none" rtlCol="0">
            <a:spAutoFit/>
          </a:bodyPr>
          <a:lstStyle/>
          <a:p>
            <a:r>
              <a:rPr lang="en-US"/>
              <a:t>Màn hình thiết bị Node</a:t>
            </a:r>
            <a:endParaRPr lang="en-US" dirty="0"/>
          </a:p>
        </p:txBody>
      </p:sp>
      <p:sp>
        <p:nvSpPr>
          <p:cNvPr id="10" name="TextBox 9">
            <a:extLst>
              <a:ext uri="{FF2B5EF4-FFF2-40B4-BE49-F238E27FC236}">
                <a16:creationId xmlns:a16="http://schemas.microsoft.com/office/drawing/2014/main" id="{3732C775-DB92-4E30-216E-E377B776163D}"/>
              </a:ext>
            </a:extLst>
          </p:cNvPr>
          <p:cNvSpPr txBox="1"/>
          <p:nvPr/>
        </p:nvSpPr>
        <p:spPr>
          <a:xfrm>
            <a:off x="133350" y="1899661"/>
            <a:ext cx="4210050" cy="3053656"/>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Kết quả đạt được 2 mạch kết nối tốt ở bán kính ~2km với điều kiện lý tưởng, không có vật cản. Gửi được tín hiệu điều khiển relay và thu thập được giá trị các cảm biến.</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US" kern="100">
                <a:latin typeface="Times New Roman" panose="02020603050405020304" pitchFamily="18" charset="0"/>
                <a:ea typeface="Aptos" panose="020B0004020202020204" pitchFamily="34" charset="0"/>
                <a:cs typeface="Times New Roman" panose="02020603050405020304" pitchFamily="18" charset="0"/>
              </a:rPr>
              <a:t>Các giá trị cảm biến đã lưu và cơ sử dữ liệu InfluxDB</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Slide Number Placeholder 4">
            <a:extLst>
              <a:ext uri="{FF2B5EF4-FFF2-40B4-BE49-F238E27FC236}">
                <a16:creationId xmlns:a16="http://schemas.microsoft.com/office/drawing/2014/main" id="{CFE2A32E-3FB8-E3AC-7CBF-E8EBA9479550}"/>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41</a:t>
            </a:fld>
            <a:endParaRPr lang="en-US" sz="1600" b="1"/>
          </a:p>
        </p:txBody>
      </p:sp>
      <p:sp>
        <p:nvSpPr>
          <p:cNvPr id="12" name="Hộp Văn bản 6">
            <a:extLst>
              <a:ext uri="{FF2B5EF4-FFF2-40B4-BE49-F238E27FC236}">
                <a16:creationId xmlns:a16="http://schemas.microsoft.com/office/drawing/2014/main" id="{92C3D2D8-F101-FCEC-686B-7049CFA46350}"/>
              </a:ext>
            </a:extLst>
          </p:cNvPr>
          <p:cNvSpPr txBox="1"/>
          <p:nvPr/>
        </p:nvSpPr>
        <p:spPr>
          <a:xfrm>
            <a:off x="1833775" y="288914"/>
            <a:ext cx="8524449"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KẾT QUẢ - THỬ NGHIỆM - ĐÁNH GIÁ</a:t>
            </a:r>
          </a:p>
        </p:txBody>
      </p:sp>
    </p:spTree>
    <p:extLst>
      <p:ext uri="{BB962C8B-B14F-4D97-AF65-F5344CB8AC3E}">
        <p14:creationId xmlns:p14="http://schemas.microsoft.com/office/powerpoint/2010/main" val="1233782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48ADBB9-84A0-E4DB-EBFC-4B8D0A987C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BC5BB1-D70C-018C-23F9-0FB41B4B07C3}"/>
              </a:ext>
            </a:extLst>
          </p:cNvPr>
          <p:cNvSpPr txBox="1"/>
          <p:nvPr/>
        </p:nvSpPr>
        <p:spPr>
          <a:xfrm>
            <a:off x="152400" y="1104026"/>
            <a:ext cx="56388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4.1 </a:t>
            </a:r>
            <a:r>
              <a:rPr lang="en-US" b="1" kern="100">
                <a:latin typeface="Times New Roman" panose="02020603050405020304" pitchFamily="18" charset="0"/>
                <a:ea typeface="Times New Roman" panose="02020603050405020304" pitchFamily="18" charset="0"/>
                <a:cs typeface="Times New Roman" panose="02020603050405020304" pitchFamily="18" charset="0"/>
              </a:rPr>
              <a:t>Kết luận</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E4ED936-67A6-4AA0-03D1-4D91912A3AF2}"/>
              </a:ext>
            </a:extLst>
          </p:cNvPr>
          <p:cNvSpPr txBox="1"/>
          <p:nvPr/>
        </p:nvSpPr>
        <p:spPr>
          <a:xfrm>
            <a:off x="304800" y="2057400"/>
            <a:ext cx="12192000" cy="2343655"/>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vi-VN" sz="2000"/>
              <a:t>Thu thập và giám sát dữ liệu: ESP32 thu thập dữ liệu từ cảm biến NH3, nhiệt độ, độ ẩm và gửi qua MQTT với độ trễ thấp. Node-RED xử lý và chuyển tiếp dữ liệu ổn định.</a:t>
            </a:r>
          </a:p>
          <a:p>
            <a:pPr marL="285750" indent="-285750">
              <a:lnSpc>
                <a:spcPct val="150000"/>
              </a:lnSpc>
              <a:buFont typeface="Wingdings" panose="05000000000000000000" pitchFamily="2" charset="2"/>
              <a:buChar char="Ø"/>
            </a:pPr>
            <a:r>
              <a:rPr lang="vi-VN" sz="2000"/>
              <a:t>Lưu trữ dữ liệu: InfluxDB lưu trữ dữ liệu chuỗi thời gian, giúp phân tích xu hướng lâu dài.</a:t>
            </a:r>
          </a:p>
          <a:p>
            <a:pPr marL="285750" indent="-285750">
              <a:lnSpc>
                <a:spcPct val="150000"/>
              </a:lnSpc>
              <a:buFont typeface="Wingdings" panose="05000000000000000000" pitchFamily="2" charset="2"/>
              <a:buChar char="Ø"/>
            </a:pPr>
            <a:r>
              <a:rPr lang="vi-VN" sz="2000"/>
              <a:t>Giám sát thời gian thực: ThingBoard Cloud cung cấp giao diện trực quan, giúp giám sát các thông số môi trường và ra quyết định nhanh chóng.</a:t>
            </a:r>
          </a:p>
        </p:txBody>
      </p:sp>
      <p:sp>
        <p:nvSpPr>
          <p:cNvPr id="12" name="Hình chữ nhật: Góc Tròn 13">
            <a:extLst>
              <a:ext uri="{FF2B5EF4-FFF2-40B4-BE49-F238E27FC236}">
                <a16:creationId xmlns:a16="http://schemas.microsoft.com/office/drawing/2014/main" id="{B01A827C-5769-06EE-5EA1-172FEA015ED8}"/>
              </a:ext>
            </a:extLst>
          </p:cNvPr>
          <p:cNvSpPr/>
          <p:nvPr/>
        </p:nvSpPr>
        <p:spPr>
          <a:xfrm>
            <a:off x="4572000" y="1728091"/>
            <a:ext cx="1447800" cy="32930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a:latin typeface="Times New Roman" panose="02020603050405020304" pitchFamily="18" charset="0"/>
                <a:cs typeface="Times New Roman" panose="02020603050405020304" pitchFamily="18" charset="0"/>
              </a:rPr>
              <a:t>Ưu điểm</a:t>
            </a:r>
          </a:p>
        </p:txBody>
      </p:sp>
      <p:sp>
        <p:nvSpPr>
          <p:cNvPr id="4" name="Slide Number Placeholder 4">
            <a:extLst>
              <a:ext uri="{FF2B5EF4-FFF2-40B4-BE49-F238E27FC236}">
                <a16:creationId xmlns:a16="http://schemas.microsoft.com/office/drawing/2014/main" id="{00FE7972-9914-D3B1-6C4C-6F4FEC5F0C07}"/>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42</a:t>
            </a:fld>
            <a:endParaRPr lang="en-US" sz="1600" b="1"/>
          </a:p>
        </p:txBody>
      </p:sp>
      <p:sp>
        <p:nvSpPr>
          <p:cNvPr id="9" name="Hộp Văn bản 6">
            <a:extLst>
              <a:ext uri="{FF2B5EF4-FFF2-40B4-BE49-F238E27FC236}">
                <a16:creationId xmlns:a16="http://schemas.microsoft.com/office/drawing/2014/main" id="{E628C6C8-81B8-5935-E3BF-A956ACF761EA}"/>
              </a:ext>
            </a:extLst>
          </p:cNvPr>
          <p:cNvSpPr txBox="1"/>
          <p:nvPr/>
        </p:nvSpPr>
        <p:spPr>
          <a:xfrm>
            <a:off x="1833775" y="288914"/>
            <a:ext cx="8524449"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KẾT QUẢ - THỬ NGHIỆM - ĐÁNH GIÁ</a:t>
            </a:r>
          </a:p>
        </p:txBody>
      </p:sp>
    </p:spTree>
    <p:extLst>
      <p:ext uri="{BB962C8B-B14F-4D97-AF65-F5344CB8AC3E}">
        <p14:creationId xmlns:p14="http://schemas.microsoft.com/office/powerpoint/2010/main" val="298635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3A1D4B2-AF8C-7AEC-F213-C28C2F2D7F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D6C7ED1-5EB8-70BA-53DB-FDA5BB550461}"/>
              </a:ext>
            </a:extLst>
          </p:cNvPr>
          <p:cNvSpPr txBox="1"/>
          <p:nvPr/>
        </p:nvSpPr>
        <p:spPr>
          <a:xfrm>
            <a:off x="152400" y="1104026"/>
            <a:ext cx="56388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4.1 </a:t>
            </a:r>
            <a:r>
              <a:rPr lang="en-US" b="1" kern="100">
                <a:latin typeface="Times New Roman" panose="02020603050405020304" pitchFamily="18" charset="0"/>
                <a:ea typeface="Times New Roman" panose="02020603050405020304" pitchFamily="18" charset="0"/>
                <a:cs typeface="Times New Roman" panose="02020603050405020304" pitchFamily="18" charset="0"/>
              </a:rPr>
              <a:t>Kết luận</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Hình chữ nhật: Góc Tròn 13">
            <a:extLst>
              <a:ext uri="{FF2B5EF4-FFF2-40B4-BE49-F238E27FC236}">
                <a16:creationId xmlns:a16="http://schemas.microsoft.com/office/drawing/2014/main" id="{FEBC19D7-36C6-EFDC-253E-AC9E3A51A921}"/>
              </a:ext>
            </a:extLst>
          </p:cNvPr>
          <p:cNvSpPr/>
          <p:nvPr/>
        </p:nvSpPr>
        <p:spPr>
          <a:xfrm>
            <a:off x="4572000" y="1728091"/>
            <a:ext cx="1447800" cy="329309"/>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b="1">
                <a:latin typeface="Times New Roman" panose="02020603050405020304" pitchFamily="18" charset="0"/>
                <a:cs typeface="Times New Roman" panose="02020603050405020304" pitchFamily="18" charset="0"/>
              </a:rPr>
              <a:t>Hạn chế</a:t>
            </a:r>
          </a:p>
        </p:txBody>
      </p:sp>
      <p:sp>
        <p:nvSpPr>
          <p:cNvPr id="5" name="TextBox 4">
            <a:extLst>
              <a:ext uri="{FF2B5EF4-FFF2-40B4-BE49-F238E27FC236}">
                <a16:creationId xmlns:a16="http://schemas.microsoft.com/office/drawing/2014/main" id="{1C635917-F201-011A-0AC6-FBACF0B307A1}"/>
              </a:ext>
            </a:extLst>
          </p:cNvPr>
          <p:cNvSpPr txBox="1"/>
          <p:nvPr/>
        </p:nvSpPr>
        <p:spPr>
          <a:xfrm>
            <a:off x="364857" y="2057400"/>
            <a:ext cx="10744200" cy="3126433"/>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vi-VN" sz="2000"/>
              <a:t>Phạm vi truyền tín hiệu: LoRa đạt phạm vi vài km trong môi trường mở, nhưng tín hiệu giảm trong khu vực đô thị hoặc nhiều vật cản.</a:t>
            </a:r>
          </a:p>
          <a:p>
            <a:pPr marL="342900" indent="-342900">
              <a:lnSpc>
                <a:spcPct val="150000"/>
              </a:lnSpc>
              <a:buFont typeface="Wingdings" panose="05000000000000000000" pitchFamily="2" charset="2"/>
              <a:buChar char="Ø"/>
            </a:pPr>
            <a:r>
              <a:rPr lang="vi-VN" sz="2000"/>
              <a:t>Thiếu khả năng xử lý sự cố: LoRa và ESP32 không có cơ chế tự động xử lý sự cố, làm tăng độ phức tạp triển khai.</a:t>
            </a:r>
          </a:p>
          <a:p>
            <a:pPr marL="342900" indent="-342900">
              <a:lnSpc>
                <a:spcPct val="150000"/>
              </a:lnSpc>
              <a:buFont typeface="Wingdings" panose="05000000000000000000" pitchFamily="2" charset="2"/>
              <a:buChar char="Ø"/>
            </a:pPr>
            <a:r>
              <a:rPr lang="vi-VN" sz="2000"/>
              <a:t>Tính bảo mật: Truyền tải qua LoRa và MQTT dễ bị tấn công hoặc giả mạo nếu không có mã hóa và xác thực.</a:t>
            </a:r>
          </a:p>
          <a:p>
            <a:pPr marL="342900" lvl="0" indent="-342900" algn="just">
              <a:lnSpc>
                <a:spcPct val="150000"/>
              </a:lnSpc>
              <a:tabLst>
                <a:tab pos="457200" algn="l"/>
              </a:tabLst>
            </a:pPr>
            <a:endParaRPr lang="en-US" sz="1300" b="1" kern="10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Slide Number Placeholder 4">
            <a:extLst>
              <a:ext uri="{FF2B5EF4-FFF2-40B4-BE49-F238E27FC236}">
                <a16:creationId xmlns:a16="http://schemas.microsoft.com/office/drawing/2014/main" id="{94C37A61-B714-8D5F-6C7D-201DF924C811}"/>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43</a:t>
            </a:fld>
            <a:endParaRPr lang="en-US" sz="1600" b="1"/>
          </a:p>
        </p:txBody>
      </p:sp>
      <p:sp>
        <p:nvSpPr>
          <p:cNvPr id="7" name="Hộp Văn bản 6">
            <a:extLst>
              <a:ext uri="{FF2B5EF4-FFF2-40B4-BE49-F238E27FC236}">
                <a16:creationId xmlns:a16="http://schemas.microsoft.com/office/drawing/2014/main" id="{AE4DB27A-4754-2E61-3DB0-ACF6AB2BA2EB}"/>
              </a:ext>
            </a:extLst>
          </p:cNvPr>
          <p:cNvSpPr txBox="1"/>
          <p:nvPr/>
        </p:nvSpPr>
        <p:spPr>
          <a:xfrm>
            <a:off x="1833775" y="288914"/>
            <a:ext cx="7772321"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KẾT LUẬN – HƯỚNG PHÁT TRIỂN</a:t>
            </a:r>
          </a:p>
        </p:txBody>
      </p:sp>
    </p:spTree>
    <p:extLst>
      <p:ext uri="{BB962C8B-B14F-4D97-AF65-F5344CB8AC3E}">
        <p14:creationId xmlns:p14="http://schemas.microsoft.com/office/powerpoint/2010/main" val="1973499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33A8980-FEFA-7A20-19BF-60BF6C3C76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D8DFCA0-4BD4-1DCB-F882-9CBB438C3DE7}"/>
              </a:ext>
            </a:extLst>
          </p:cNvPr>
          <p:cNvSpPr txBox="1"/>
          <p:nvPr/>
        </p:nvSpPr>
        <p:spPr>
          <a:xfrm>
            <a:off x="152400" y="1104026"/>
            <a:ext cx="5638800" cy="458074"/>
          </a:xfrm>
          <a:prstGeom prst="rect">
            <a:avLst/>
          </a:prstGeom>
          <a:noFill/>
        </p:spPr>
        <p:txBody>
          <a:bodyPr wrap="square">
            <a:spAutoFit/>
          </a:bodyPr>
          <a:lstStyle/>
          <a:p>
            <a:pPr algn="just">
              <a:lnSpc>
                <a:spcPct val="150000"/>
              </a:lnSpc>
              <a:spcBef>
                <a:spcPts val="800"/>
              </a:spcBef>
              <a:spcAft>
                <a:spcPts val="400"/>
              </a:spcAft>
            </a:pPr>
            <a:r>
              <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rPr>
              <a:t>4.2 </a:t>
            </a:r>
            <a:r>
              <a:rPr lang="en-US" b="1" kern="100">
                <a:latin typeface="Times New Roman" panose="02020603050405020304" pitchFamily="18" charset="0"/>
                <a:ea typeface="Times New Roman" panose="02020603050405020304" pitchFamily="18" charset="0"/>
                <a:cs typeface="Times New Roman" panose="02020603050405020304" pitchFamily="18" charset="0"/>
              </a:rPr>
              <a:t>Hướng phát triển</a:t>
            </a:r>
            <a:endParaRPr lang="en-US" sz="1800" b="1" kern="1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DAB261F-4A5D-5C82-496B-A5BEB009744C}"/>
              </a:ext>
            </a:extLst>
          </p:cNvPr>
          <p:cNvSpPr txBox="1"/>
          <p:nvPr/>
        </p:nvSpPr>
        <p:spPr>
          <a:xfrm>
            <a:off x="364857" y="2057400"/>
            <a:ext cx="10744200" cy="2326534"/>
          </a:xfrm>
          <a:prstGeom prst="rect">
            <a:avLst/>
          </a:prstGeom>
          <a:noFill/>
        </p:spPr>
        <p:txBody>
          <a:bodyPr wrap="square">
            <a:spAutoFit/>
          </a:bodyPr>
          <a:lstStyle/>
          <a:p>
            <a:pPr marL="342900" lvl="0" indent="-342900" algn="just">
              <a:lnSpc>
                <a:spcPct val="200000"/>
              </a:lnSpc>
              <a:buFont typeface="+mj-lt"/>
              <a:buAutoNum type="arabicPeriod"/>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Cải tiến tính thẩm mỹ </a:t>
            </a:r>
            <a:r>
              <a:rPr lang="vi-VN" sz="1800" kern="100">
                <a:effectLst/>
                <a:latin typeface="Times New Roman" panose="02020603050405020304" pitchFamily="18" charset="0"/>
                <a:ea typeface="Aptos" panose="020B0004020202020204" pitchFamily="34" charset="0"/>
                <a:cs typeface="Times New Roman" panose="02020603050405020304" pitchFamily="18" charset="0"/>
              </a:rPr>
              <a:t>và kích thước </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của </a:t>
            </a:r>
            <a:r>
              <a:rPr lang="vi-VN" sz="1800" kern="100">
                <a:effectLst/>
                <a:latin typeface="Times New Roman" panose="02020603050405020304" pitchFamily="18" charset="0"/>
                <a:ea typeface="Aptos" panose="020B0004020202020204" pitchFamily="34" charset="0"/>
                <a:cs typeface="Times New Roman" panose="02020603050405020304" pitchFamily="18" charset="0"/>
              </a:rPr>
              <a:t>sản phẩm </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để </a:t>
            </a:r>
            <a:r>
              <a:rPr lang="vi-VN" sz="1800" kern="100">
                <a:effectLst/>
                <a:latin typeface="Times New Roman" panose="02020603050405020304" pitchFamily="18" charset="0"/>
                <a:ea typeface="Aptos" panose="020B0004020202020204" pitchFamily="34" charset="0"/>
                <a:cs typeface="Times New Roman" panose="02020603050405020304" pitchFamily="18" charset="0"/>
              </a:rPr>
              <a:t>có thể thương mại hóa trong tương lai. </a:t>
            </a:r>
            <a:endParaRPr lang="en-US" sz="1800" kern="10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gn="just">
              <a:lnSpc>
                <a:spcPct val="200000"/>
              </a:lnSpc>
              <a:buFont typeface="+mj-lt"/>
              <a:buAutoNum type="arabicPeriod"/>
            </a:pPr>
            <a:r>
              <a:rPr lang="en-US" sz="1800" kern="100">
                <a:effectLst/>
                <a:latin typeface="Times New Roman" panose="02020603050405020304" pitchFamily="18" charset="0"/>
                <a:ea typeface="Aptos" panose="020B0004020202020204" pitchFamily="34" charset="0"/>
                <a:cs typeface="Times New Roman" panose="02020603050405020304" pitchFamily="18" charset="0"/>
              </a:rPr>
              <a:t>Nâng cấp, sử dụng linh kiện có độ chính xác cao hơn.</a:t>
            </a:r>
          </a:p>
          <a:p>
            <a:pPr marL="342900" lvl="0" indent="-342900" algn="just">
              <a:lnSpc>
                <a:spcPct val="200000"/>
              </a:lnSpc>
              <a:spcAft>
                <a:spcPts val="800"/>
              </a:spcAft>
              <a:buFont typeface="+mj-lt"/>
              <a:buAutoNum type="arabicPeriod"/>
            </a:pPr>
            <a:r>
              <a:rPr lang="vi-VN" sz="1800" kern="100">
                <a:effectLst/>
                <a:latin typeface="Times New Roman" panose="02020603050405020304" pitchFamily="18" charset="0"/>
                <a:ea typeface="Aptos" panose="020B0004020202020204" pitchFamily="34" charset="0"/>
                <a:cs typeface="Times New Roman" panose="02020603050405020304" pitchFamily="18" charset="0"/>
              </a:rPr>
              <a:t>Hoàn thiện chức năng, bổ sung số lượng các thông số khí độc hại gây ảnh hưởng đến sức</a:t>
            </a:r>
            <a:r>
              <a:rPr lang="en-US" sz="1800" kern="100">
                <a:effectLst/>
                <a:latin typeface="Times New Roman" panose="02020603050405020304" pitchFamily="18" charset="0"/>
                <a:ea typeface="Aptos" panose="020B0004020202020204" pitchFamily="34" charset="0"/>
                <a:cs typeface="Times New Roman" panose="02020603050405020304" pitchFamily="18" charset="0"/>
              </a:rPr>
              <a:t> vật nuôi.</a:t>
            </a:r>
          </a:p>
          <a:p>
            <a:pPr marL="342900" indent="-342900">
              <a:lnSpc>
                <a:spcPct val="200000"/>
              </a:lnSpc>
              <a:buFont typeface="+mj-lt"/>
              <a:buAutoNum type="arabicPeriod"/>
            </a:pPr>
            <a:r>
              <a:rPr lang="vi-VN" sz="1800">
                <a:effectLst/>
                <a:latin typeface="Times New Roman" panose="02020603050405020304" pitchFamily="18" charset="0"/>
                <a:ea typeface="Aptos" panose="020B0004020202020204" pitchFamily="34" charset="0"/>
              </a:rPr>
              <a:t>Xây dựng trang web riêng để thu thập, lưu trữ và quản lý số liệu, phục vụ cho </a:t>
            </a:r>
            <a:r>
              <a:rPr lang="en-US" sz="1800">
                <a:effectLst/>
                <a:latin typeface="Times New Roman" panose="02020603050405020304" pitchFamily="18" charset="0"/>
                <a:ea typeface="Aptos" panose="020B0004020202020204" pitchFamily="34" charset="0"/>
              </a:rPr>
              <a:t>việc giám sát trang trại</a:t>
            </a:r>
            <a:r>
              <a:rPr lang="vi-VN" sz="1800">
                <a:effectLst/>
                <a:latin typeface="Times New Roman" panose="02020603050405020304" pitchFamily="18" charset="0"/>
                <a:ea typeface="Aptos" panose="020B0004020202020204" pitchFamily="34" charset="0"/>
              </a:rPr>
              <a:t>. </a:t>
            </a:r>
            <a:endParaRPr lang="en-US" sz="1300" kern="100">
              <a:effectLst/>
              <a:latin typeface="Times New Roman" panose="02020603050405020304" pitchFamily="18" charset="0"/>
              <a:ea typeface="Aptos" panose="020B0004020202020204" pitchFamily="34" charset="0"/>
              <a:cs typeface="Times New Roman" panose="02020603050405020304" pitchFamily="18" charset="0"/>
            </a:endParaRPr>
          </a:p>
        </p:txBody>
      </p:sp>
      <p:sp>
        <p:nvSpPr>
          <p:cNvPr id="4" name="Slide Number Placeholder 4">
            <a:extLst>
              <a:ext uri="{FF2B5EF4-FFF2-40B4-BE49-F238E27FC236}">
                <a16:creationId xmlns:a16="http://schemas.microsoft.com/office/drawing/2014/main" id="{1F3515BB-5733-EFC9-82E8-7C3AC0AEBE5B}"/>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44</a:t>
            </a:fld>
            <a:endParaRPr lang="en-US" sz="1600" b="1"/>
          </a:p>
        </p:txBody>
      </p:sp>
      <p:sp>
        <p:nvSpPr>
          <p:cNvPr id="6" name="Hộp Văn bản 6">
            <a:extLst>
              <a:ext uri="{FF2B5EF4-FFF2-40B4-BE49-F238E27FC236}">
                <a16:creationId xmlns:a16="http://schemas.microsoft.com/office/drawing/2014/main" id="{EAA85680-A10B-C972-3C0C-CDFF19F4BBBE}"/>
              </a:ext>
            </a:extLst>
          </p:cNvPr>
          <p:cNvSpPr txBox="1"/>
          <p:nvPr/>
        </p:nvSpPr>
        <p:spPr>
          <a:xfrm>
            <a:off x="1833775" y="288914"/>
            <a:ext cx="8524449"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KẾT QUẢ - THỬ NGHIỆM - ĐÁNH GIÁ</a:t>
            </a:r>
          </a:p>
        </p:txBody>
      </p:sp>
    </p:spTree>
    <p:extLst>
      <p:ext uri="{BB962C8B-B14F-4D97-AF65-F5344CB8AC3E}">
        <p14:creationId xmlns:p14="http://schemas.microsoft.com/office/powerpoint/2010/main" val="1088450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524000" y="3087470"/>
            <a:ext cx="9144000" cy="646331"/>
          </a:xfrm>
          <a:prstGeom prst="rect">
            <a:avLst/>
          </a:prstGeom>
          <a:noFill/>
        </p:spPr>
        <p:txBody>
          <a:bodyPr wrap="square" rtlCol="0">
            <a:spAutoFit/>
          </a:bodyPr>
          <a:lstStyle/>
          <a:p>
            <a:pPr algn="ctr"/>
            <a:r>
              <a:rPr lang="en-US" sz="3600" b="1" dirty="0" err="1">
                <a:solidFill>
                  <a:srgbClr val="002060"/>
                </a:solidFill>
                <a:latin typeface="Times New Roman" panose="02020603050405020304" pitchFamily="18" charset="0"/>
                <a:cs typeface="Times New Roman" panose="02020603050405020304" pitchFamily="18" charset="0"/>
              </a:rPr>
              <a:t>Trân</a:t>
            </a:r>
            <a:r>
              <a:rPr lang="en-US" sz="3600" b="1" dirty="0">
                <a:solidFill>
                  <a:srgbClr val="002060"/>
                </a:solidFill>
                <a:latin typeface="Times New Roman" panose="02020603050405020304" pitchFamily="18" charset="0"/>
                <a:cs typeface="Times New Roman" panose="02020603050405020304" pitchFamily="18" charset="0"/>
              </a:rPr>
              <a:t> </a:t>
            </a:r>
            <a:r>
              <a:rPr lang="en-US" sz="3600" b="1" dirty="0" err="1">
                <a:solidFill>
                  <a:srgbClr val="002060"/>
                </a:solidFill>
                <a:latin typeface="Times New Roman" panose="02020603050405020304" pitchFamily="18" charset="0"/>
                <a:cs typeface="Times New Roman" panose="02020603050405020304" pitchFamily="18" charset="0"/>
              </a:rPr>
              <a:t>trọng</a:t>
            </a:r>
            <a:r>
              <a:rPr lang="en-US" sz="3600" b="1" dirty="0">
                <a:solidFill>
                  <a:srgbClr val="002060"/>
                </a:solidFill>
                <a:latin typeface="Times New Roman" panose="02020603050405020304" pitchFamily="18" charset="0"/>
                <a:cs typeface="Times New Roman" panose="02020603050405020304" pitchFamily="18" charset="0"/>
              </a:rPr>
              <a:t> </a:t>
            </a:r>
            <a:r>
              <a:rPr lang="en-US" sz="3600" b="1" dirty="0" err="1">
                <a:solidFill>
                  <a:srgbClr val="002060"/>
                </a:solidFill>
                <a:latin typeface="Times New Roman" panose="02020603050405020304" pitchFamily="18" charset="0"/>
                <a:cs typeface="Times New Roman" panose="02020603050405020304" pitchFamily="18" charset="0"/>
              </a:rPr>
              <a:t>cảm</a:t>
            </a:r>
            <a:r>
              <a:rPr lang="en-US" sz="3600" b="1" dirty="0">
                <a:solidFill>
                  <a:srgbClr val="002060"/>
                </a:solidFill>
                <a:latin typeface="Times New Roman" panose="02020603050405020304" pitchFamily="18" charset="0"/>
                <a:cs typeface="Times New Roman" panose="02020603050405020304" pitchFamily="18" charset="0"/>
              </a:rPr>
              <a:t> </a:t>
            </a:r>
            <a:r>
              <a:rPr lang="en-US" sz="3600" b="1" dirty="0" err="1">
                <a:solidFill>
                  <a:srgbClr val="002060"/>
                </a:solidFill>
                <a:latin typeface="Times New Roman" panose="02020603050405020304" pitchFamily="18" charset="0"/>
                <a:cs typeface="Times New Roman" panose="02020603050405020304" pitchFamily="18" charset="0"/>
              </a:rPr>
              <a:t>ơn</a:t>
            </a:r>
            <a:r>
              <a:rPr lang="en-US" sz="3600" b="1" dirty="0">
                <a:solidFill>
                  <a:srgbClr val="002060"/>
                </a:solidFill>
                <a:latin typeface="Times New Roman" panose="02020603050405020304" pitchFamily="18" charset="0"/>
                <a:cs typeface="Times New Roman" panose="02020603050405020304" pitchFamily="18" charset="0"/>
              </a:rPr>
              <a:t>!</a:t>
            </a:r>
          </a:p>
        </p:txBody>
      </p:sp>
      <p:sp>
        <p:nvSpPr>
          <p:cNvPr id="2" name="Slide Number Placeholder 4">
            <a:extLst>
              <a:ext uri="{FF2B5EF4-FFF2-40B4-BE49-F238E27FC236}">
                <a16:creationId xmlns:a16="http://schemas.microsoft.com/office/drawing/2014/main" id="{5BAB399A-2DF1-057A-A5DC-8A312969512B}"/>
              </a:ext>
            </a:extLst>
          </p:cNvPr>
          <p:cNvSpPr txBox="1">
            <a:spLocks/>
          </p:cNvSpPr>
          <p:nvPr/>
        </p:nvSpPr>
        <p:spPr>
          <a:xfrm>
            <a:off x="8915400" y="6364069"/>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pPr/>
              <a:t>45</a:t>
            </a:fld>
            <a:endParaRPr lang="en-US" sz="1600" b="1"/>
          </a:p>
        </p:txBody>
      </p:sp>
    </p:spTree>
    <p:extLst>
      <p:ext uri="{BB962C8B-B14F-4D97-AF65-F5344CB8AC3E}">
        <p14:creationId xmlns:p14="http://schemas.microsoft.com/office/powerpoint/2010/main" val="897205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94B4434-59A2-3959-1BA2-6C2F2478D72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7DE1F60-4A0E-36EB-3EED-EB92201D3360}"/>
              </a:ext>
            </a:extLst>
          </p:cNvPr>
          <p:cNvSpPr txBox="1"/>
          <p:nvPr/>
        </p:nvSpPr>
        <p:spPr>
          <a:xfrm>
            <a:off x="552972" y="1831181"/>
            <a:ext cx="7676465" cy="4093428"/>
          </a:xfrm>
          <a:prstGeom prst="rect">
            <a:avLst/>
          </a:prstGeom>
          <a:noFill/>
        </p:spPr>
        <p:txBody>
          <a:bodyPr wrap="square">
            <a:spAutoFit/>
          </a:bodyPr>
          <a:lstStyle/>
          <a:p>
            <a:r>
              <a:rPr lang="vi-VN" sz="2000">
                <a:latin typeface="Times New Roman" panose="02020603050405020304" pitchFamily="18" charset="0"/>
                <a:cs typeface="Times New Roman" panose="02020603050405020304" pitchFamily="18" charset="0"/>
              </a:rPr>
              <a:t>Chất độn chuồng:</a:t>
            </a:r>
          </a:p>
          <a:p>
            <a:pPr marL="742950" lvl="1"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Hút ẩm, giảm vi khuẩn, điều hòa nhiệt độ, tránh tiếp xúc trực tiếp giữa gà và phân.</a:t>
            </a:r>
          </a:p>
          <a:p>
            <a:pPr marL="742950" lvl="1"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Thường dùng trấu hoặc phôi bào, cần phun thuốc sát trùng trước khi sử dụng.</a:t>
            </a:r>
          </a:p>
          <a:p>
            <a:r>
              <a:rPr lang="vi-VN" sz="2000">
                <a:latin typeface="Times New Roman" panose="02020603050405020304" pitchFamily="18" charset="0"/>
                <a:cs typeface="Times New Roman" panose="02020603050405020304" pitchFamily="18" charset="0"/>
              </a:rPr>
              <a:t>Nhiệt độ:</a:t>
            </a:r>
          </a:p>
          <a:p>
            <a:pPr marL="742950" lvl="1"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Gà con: 33-35°C (tuần 1), giảm dần mỗi tuần, đến tuần 8 khoảng 15-20°C.</a:t>
            </a:r>
          </a:p>
          <a:p>
            <a:pPr marL="742950" lvl="1"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Lý tưởng: 20°C. Nguy hiểm: &lt;5°C hoặc &gt;30°C.</a:t>
            </a:r>
          </a:p>
          <a:p>
            <a:r>
              <a:rPr lang="vi-VN" sz="2000">
                <a:latin typeface="Times New Roman" panose="02020603050405020304" pitchFamily="18" charset="0"/>
                <a:cs typeface="Times New Roman" panose="02020603050405020304" pitchFamily="18" charset="0"/>
              </a:rPr>
              <a:t>Độ ẩm:</a:t>
            </a:r>
          </a:p>
          <a:p>
            <a:pPr marL="742950" lvl="1"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Thích hợp: 60-70%.</a:t>
            </a:r>
          </a:p>
          <a:p>
            <a:pPr marL="742950" lvl="1" indent="-285750">
              <a:buFont typeface="Arial" panose="020B0604020202020204" pitchFamily="34" charset="0"/>
              <a:buChar char="•"/>
            </a:pPr>
            <a:r>
              <a:rPr lang="vi-VN" sz="2000">
                <a:latin typeface="Times New Roman" panose="02020603050405020304" pitchFamily="18" charset="0"/>
                <a:cs typeface="Times New Roman" panose="02020603050405020304" pitchFamily="18" charset="0"/>
              </a:rPr>
              <a:t>Độ ẩm cao: khó bài tiết nhiệt. Độ ẩm thấp: dễ mắc bệnh hô hấp.</a:t>
            </a:r>
          </a:p>
          <a:p>
            <a:endParaRPr lang="vi-VN" sz="2000">
              <a:latin typeface="Times New Roman" panose="02020603050405020304" pitchFamily="18" charset="0"/>
              <a:cs typeface="Times New Roman" panose="02020603050405020304" pitchFamily="18" charset="0"/>
            </a:endParaRPr>
          </a:p>
        </p:txBody>
      </p:sp>
      <p:pic>
        <p:nvPicPr>
          <p:cNvPr id="9" name="Picture 2" descr="Kỹ thuật nuôi gà Mông | baotintuc.vn">
            <a:extLst>
              <a:ext uri="{FF2B5EF4-FFF2-40B4-BE49-F238E27FC236}">
                <a16:creationId xmlns:a16="http://schemas.microsoft.com/office/drawing/2014/main" id="{D6C538F3-C30A-DDEB-86BC-AA57D5CA9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2209800"/>
            <a:ext cx="3329836" cy="22098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a:extLst>
              <a:ext uri="{FF2B5EF4-FFF2-40B4-BE49-F238E27FC236}">
                <a16:creationId xmlns:a16="http://schemas.microsoft.com/office/drawing/2014/main" id="{4DD12DC5-46A7-3FFF-6235-46F4F582906C}"/>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Times New Roman" panose="02020603050405020304" pitchFamily="18" charset="0"/>
                <a:cs typeface="Times New Roman" panose="02020603050405020304" pitchFamily="18" charset="0"/>
              </a:rPr>
              <a:t>5</a:t>
            </a:fld>
            <a:endParaRPr lang="en-US" sz="1600" b="1">
              <a:latin typeface="Times New Roman" panose="02020603050405020304" pitchFamily="18" charset="0"/>
              <a:cs typeface="Times New Roman" panose="02020603050405020304" pitchFamily="18" charset="0"/>
            </a:endParaRPr>
          </a:p>
        </p:txBody>
      </p:sp>
      <p:sp>
        <p:nvSpPr>
          <p:cNvPr id="4" name="Hộp Văn bản 6">
            <a:extLst>
              <a:ext uri="{FF2B5EF4-FFF2-40B4-BE49-F238E27FC236}">
                <a16:creationId xmlns:a16="http://schemas.microsoft.com/office/drawing/2014/main" id="{516B5EBF-FCBC-8BC0-0D01-16DDC19D7A71}"/>
              </a:ext>
            </a:extLst>
          </p:cNvPr>
          <p:cNvSpPr txBox="1"/>
          <p:nvPr/>
        </p:nvSpPr>
        <p:spPr>
          <a:xfrm>
            <a:off x="3720235" y="286434"/>
            <a:ext cx="4446730"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GIỚI THIỆU ĐỒ ÁN</a:t>
            </a:r>
          </a:p>
        </p:txBody>
      </p:sp>
      <p:sp>
        <p:nvSpPr>
          <p:cNvPr id="10" name="TextBox 9">
            <a:extLst>
              <a:ext uri="{FF2B5EF4-FFF2-40B4-BE49-F238E27FC236}">
                <a16:creationId xmlns:a16="http://schemas.microsoft.com/office/drawing/2014/main" id="{975BEFF5-5BF1-A6D4-FFF3-A2D4D6F28BF2}"/>
              </a:ext>
            </a:extLst>
          </p:cNvPr>
          <p:cNvSpPr txBox="1"/>
          <p:nvPr/>
        </p:nvSpPr>
        <p:spPr>
          <a:xfrm>
            <a:off x="349250" y="1304217"/>
            <a:ext cx="6685676"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1.3 </a:t>
            </a:r>
            <a:r>
              <a:rPr lang="vi-VN" sz="2400" b="1">
                <a:latin typeface="Times New Roman" panose="02020603050405020304" pitchFamily="18" charset="0"/>
                <a:cs typeface="Times New Roman" panose="02020603050405020304" pitchFamily="18" charset="0"/>
              </a:rPr>
              <a:t>Các tiêu chuẩn môi trường trong chăn nuôi gà</a:t>
            </a:r>
            <a:endParaRPr lang="en-US"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88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6AD8D46-8B47-02FC-3E46-A1F97EB6E9A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05C1B20-DA5B-A52E-28A2-5D4036BE175D}"/>
              </a:ext>
            </a:extLst>
          </p:cNvPr>
          <p:cNvSpPr txBox="1"/>
          <p:nvPr/>
        </p:nvSpPr>
        <p:spPr>
          <a:xfrm>
            <a:off x="609601" y="1828800"/>
            <a:ext cx="6477000" cy="3477875"/>
          </a:xfrm>
          <a:prstGeom prst="rect">
            <a:avLst/>
          </a:prstGeom>
          <a:noFill/>
        </p:spPr>
        <p:txBody>
          <a:bodyPr wrap="square">
            <a:spAutoFit/>
          </a:bodyPr>
          <a:lstStyle/>
          <a:p>
            <a:r>
              <a:rPr lang="vi-VN" sz="2000">
                <a:latin typeface="+mj-lt"/>
              </a:rPr>
              <a:t>Không khí:</a:t>
            </a:r>
          </a:p>
          <a:p>
            <a:pPr marL="742950" lvl="1" indent="-285750">
              <a:buFont typeface="Arial" panose="020B0604020202020204" pitchFamily="34" charset="0"/>
              <a:buChar char="•"/>
            </a:pPr>
            <a:r>
              <a:rPr lang="vi-VN" sz="2000">
                <a:latin typeface="+mj-lt"/>
              </a:rPr>
              <a:t>Tiêu chuẩn: O₂: 21%, NH₃: ≤0,01%, CO₂: ≤0,03%.</a:t>
            </a:r>
          </a:p>
          <a:p>
            <a:pPr marL="742950" lvl="1" indent="-285750">
              <a:buFont typeface="Arial" panose="020B0604020202020204" pitchFamily="34" charset="0"/>
              <a:buChar char="•"/>
            </a:pPr>
            <a:r>
              <a:rPr lang="vi-VN" sz="2000">
                <a:latin typeface="+mj-lt"/>
              </a:rPr>
              <a:t>Giải pháp: lưu thông không khí, giảm mật độ nuôi.</a:t>
            </a:r>
          </a:p>
          <a:p>
            <a:r>
              <a:rPr lang="vi-VN" sz="2000">
                <a:latin typeface="+mj-lt"/>
              </a:rPr>
              <a:t>Ánh sáng:</a:t>
            </a:r>
          </a:p>
          <a:p>
            <a:pPr marL="742950" lvl="1" indent="-285750">
              <a:buFont typeface="Arial" panose="020B0604020202020204" pitchFamily="34" charset="0"/>
              <a:buChar char="•"/>
            </a:pPr>
            <a:r>
              <a:rPr lang="vi-VN" sz="2000">
                <a:latin typeface="+mj-lt"/>
              </a:rPr>
              <a:t>Tùy giống và giai đoạn phát triển, đảm bảo đủ thời gian và cường độ chiếu sáng.</a:t>
            </a:r>
          </a:p>
          <a:p>
            <a:pPr marL="742950" lvl="1" indent="-285750">
              <a:buFont typeface="Arial" panose="020B0604020202020204" pitchFamily="34" charset="0"/>
              <a:buChar char="•"/>
            </a:pPr>
            <a:r>
              <a:rPr lang="vi-VN" sz="2000">
                <a:latin typeface="+mj-lt"/>
              </a:rPr>
              <a:t>Vệ sinh đèn thường xuyên, tránh ánh sáng không đồng đều.</a:t>
            </a:r>
          </a:p>
          <a:p>
            <a:r>
              <a:rPr lang="vi-VN" sz="2000">
                <a:latin typeface="+mj-lt"/>
              </a:rPr>
              <a:t>Mật độ chuồng:</a:t>
            </a:r>
          </a:p>
          <a:p>
            <a:pPr marL="742950" lvl="1" indent="-285750">
              <a:buFont typeface="Arial" panose="020B0604020202020204" pitchFamily="34" charset="0"/>
              <a:buChar char="•"/>
            </a:pPr>
            <a:r>
              <a:rPr lang="vi-VN" sz="2000">
                <a:latin typeface="+mj-lt"/>
              </a:rPr>
              <a:t>Tiêu chuẩn: 3-7 con/m² tùy phương pháp nuôi.</a:t>
            </a:r>
          </a:p>
          <a:p>
            <a:pPr marL="742950" lvl="1" indent="-285750">
              <a:buFont typeface="Arial" panose="020B0604020202020204" pitchFamily="34" charset="0"/>
              <a:buChar char="•"/>
            </a:pPr>
            <a:r>
              <a:rPr lang="vi-VN" sz="2000">
                <a:latin typeface="+mj-lt"/>
              </a:rPr>
              <a:t>Mật độ cao yêu cầu thông khí tốt và đủ trang thiết bị.</a:t>
            </a:r>
          </a:p>
        </p:txBody>
      </p:sp>
      <p:pic>
        <p:nvPicPr>
          <p:cNvPr id="6" name="Picture 2" descr="Kỹ thuật nuôi gà Mông | baotintuc.vn">
            <a:extLst>
              <a:ext uri="{FF2B5EF4-FFF2-40B4-BE49-F238E27FC236}">
                <a16:creationId xmlns:a16="http://schemas.microsoft.com/office/drawing/2014/main" id="{4169695B-711B-27B6-2930-1F48A04AFD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1914319"/>
            <a:ext cx="4198267" cy="2786122"/>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a:extLst>
              <a:ext uri="{FF2B5EF4-FFF2-40B4-BE49-F238E27FC236}">
                <a16:creationId xmlns:a16="http://schemas.microsoft.com/office/drawing/2014/main" id="{8857BF8D-B1FE-AC23-DDB8-9EC7B31879B8}"/>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mj-lt"/>
              </a:rPr>
              <a:t>6</a:t>
            </a:fld>
            <a:endParaRPr lang="en-US" sz="1600" b="1">
              <a:latin typeface="+mj-lt"/>
            </a:endParaRPr>
          </a:p>
        </p:txBody>
      </p:sp>
      <p:sp>
        <p:nvSpPr>
          <p:cNvPr id="2" name="TextBox 1">
            <a:extLst>
              <a:ext uri="{FF2B5EF4-FFF2-40B4-BE49-F238E27FC236}">
                <a16:creationId xmlns:a16="http://schemas.microsoft.com/office/drawing/2014/main" id="{088CD82B-E727-808B-D1BC-61A579F95ABA}"/>
              </a:ext>
            </a:extLst>
          </p:cNvPr>
          <p:cNvSpPr txBox="1"/>
          <p:nvPr/>
        </p:nvSpPr>
        <p:spPr>
          <a:xfrm>
            <a:off x="349250" y="1304217"/>
            <a:ext cx="6685676"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1.3 </a:t>
            </a:r>
            <a:r>
              <a:rPr lang="vi-VN" sz="2400" b="1">
                <a:latin typeface="Times New Roman" panose="02020603050405020304" pitchFamily="18" charset="0"/>
                <a:cs typeface="Times New Roman" panose="02020603050405020304" pitchFamily="18" charset="0"/>
              </a:rPr>
              <a:t>Các tiêu chuẩn môi trường trong chăn nuôi gà</a:t>
            </a:r>
            <a:endParaRPr lang="en-US" sz="2200" b="1" dirty="0">
              <a:latin typeface="Times New Roman" panose="02020603050405020304" pitchFamily="18" charset="0"/>
              <a:cs typeface="Times New Roman" panose="02020603050405020304" pitchFamily="18" charset="0"/>
            </a:endParaRPr>
          </a:p>
        </p:txBody>
      </p:sp>
      <p:sp>
        <p:nvSpPr>
          <p:cNvPr id="4" name="Hộp Văn bản 6">
            <a:extLst>
              <a:ext uri="{FF2B5EF4-FFF2-40B4-BE49-F238E27FC236}">
                <a16:creationId xmlns:a16="http://schemas.microsoft.com/office/drawing/2014/main" id="{84BF4913-0448-BDE2-BFDF-7E04BA99B142}"/>
              </a:ext>
            </a:extLst>
          </p:cNvPr>
          <p:cNvSpPr txBox="1"/>
          <p:nvPr/>
        </p:nvSpPr>
        <p:spPr>
          <a:xfrm>
            <a:off x="3720235" y="286434"/>
            <a:ext cx="4446730"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GIỚI THIỆU ĐỒ ÁN</a:t>
            </a:r>
          </a:p>
        </p:txBody>
      </p:sp>
    </p:spTree>
    <p:extLst>
      <p:ext uri="{BB962C8B-B14F-4D97-AF65-F5344CB8AC3E}">
        <p14:creationId xmlns:p14="http://schemas.microsoft.com/office/powerpoint/2010/main" val="3670672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7A69142-6082-12A4-DD21-E30E374758A3}"/>
            </a:ext>
          </a:extLst>
        </p:cNvPr>
        <p:cNvGrpSpPr/>
        <p:nvPr/>
      </p:nvGrpSpPr>
      <p:grpSpPr>
        <a:xfrm>
          <a:off x="0" y="0"/>
          <a:ext cx="0" cy="0"/>
          <a:chOff x="0" y="0"/>
          <a:chExt cx="0" cy="0"/>
        </a:xfrm>
      </p:grpSpPr>
      <p:pic>
        <p:nvPicPr>
          <p:cNvPr id="2" name="Picture 1" descr="A diagram of a computer system&#10;&#10;Description automatically generated with medium confidence">
            <a:extLst>
              <a:ext uri="{FF2B5EF4-FFF2-40B4-BE49-F238E27FC236}">
                <a16:creationId xmlns:a16="http://schemas.microsoft.com/office/drawing/2014/main" id="{A928DD31-86CF-6A5B-61E3-441292B4050A}"/>
              </a:ext>
            </a:extLst>
          </p:cNvPr>
          <p:cNvPicPr>
            <a:picLocks noChangeAspect="1"/>
          </p:cNvPicPr>
          <p:nvPr/>
        </p:nvPicPr>
        <p:blipFill>
          <a:blip r:embed="rId4"/>
          <a:stretch>
            <a:fillRect/>
          </a:stretch>
        </p:blipFill>
        <p:spPr>
          <a:xfrm>
            <a:off x="2362200" y="2213610"/>
            <a:ext cx="7073762" cy="3425190"/>
          </a:xfrm>
          <a:prstGeom prst="rect">
            <a:avLst/>
          </a:prstGeom>
        </p:spPr>
      </p:pic>
      <p:sp>
        <p:nvSpPr>
          <p:cNvPr id="3" name="Hộp Văn bản 6">
            <a:extLst>
              <a:ext uri="{FF2B5EF4-FFF2-40B4-BE49-F238E27FC236}">
                <a16:creationId xmlns:a16="http://schemas.microsoft.com/office/drawing/2014/main" id="{9A909BDB-18FD-BB1D-CE4B-B43B2AD94B33}"/>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
        <p:nvSpPr>
          <p:cNvPr id="4" name="Slide Number Placeholder 4">
            <a:extLst>
              <a:ext uri="{FF2B5EF4-FFF2-40B4-BE49-F238E27FC236}">
                <a16:creationId xmlns:a16="http://schemas.microsoft.com/office/drawing/2014/main" id="{386631E2-F072-D185-3B49-E357771BD919}"/>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Times New Roman" panose="02020603050405020304" pitchFamily="18" charset="0"/>
                <a:cs typeface="Times New Roman" panose="02020603050405020304" pitchFamily="18" charset="0"/>
              </a:rPr>
              <a:t>7</a:t>
            </a:fld>
            <a:endParaRPr lang="en-US" sz="16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9948737-2068-A23B-10C8-7937168E02F6}"/>
              </a:ext>
            </a:extLst>
          </p:cNvPr>
          <p:cNvSpPr txBox="1"/>
          <p:nvPr/>
        </p:nvSpPr>
        <p:spPr>
          <a:xfrm>
            <a:off x="349250" y="1304217"/>
            <a:ext cx="3225563"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2.1 </a:t>
            </a:r>
            <a:r>
              <a:rPr lang="en-US" sz="2400" b="1">
                <a:latin typeface="Times New Roman" panose="02020603050405020304" pitchFamily="18" charset="0"/>
                <a:cs typeface="Times New Roman" panose="02020603050405020304" pitchFamily="18" charset="0"/>
              </a:rPr>
              <a:t>Sơ đồ khối hệ thống</a:t>
            </a:r>
            <a:endParaRPr lang="en-US" sz="2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535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C30B691-425D-314A-8774-BF405EB9A873}"/>
            </a:ext>
          </a:extLst>
        </p:cNvPr>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7E30F670-BC09-3CB7-1F4E-F2C775AA62BF}"/>
              </a:ext>
            </a:extLst>
          </p:cNvPr>
          <p:cNvPicPr>
            <a:picLocks noChangeAspect="1"/>
          </p:cNvPicPr>
          <p:nvPr/>
        </p:nvPicPr>
        <p:blipFill>
          <a:blip r:embed="rId4"/>
          <a:stretch>
            <a:fillRect/>
          </a:stretch>
        </p:blipFill>
        <p:spPr>
          <a:xfrm>
            <a:off x="2057400" y="2514600"/>
            <a:ext cx="7678946" cy="2854396"/>
          </a:xfrm>
          <a:prstGeom prst="rect">
            <a:avLst/>
          </a:prstGeom>
        </p:spPr>
      </p:pic>
      <p:sp>
        <p:nvSpPr>
          <p:cNvPr id="5" name="Slide Number Placeholder 4">
            <a:extLst>
              <a:ext uri="{FF2B5EF4-FFF2-40B4-BE49-F238E27FC236}">
                <a16:creationId xmlns:a16="http://schemas.microsoft.com/office/drawing/2014/main" id="{CB08524E-0105-E47A-EAE9-22BD523DCA75}"/>
              </a:ext>
            </a:extLst>
          </p:cNvPr>
          <p:cNvSpPr>
            <a:spLocks noGrp="1"/>
          </p:cNvSpPr>
          <p:nvPr>
            <p:ph type="sldNum" sz="quarter" idx="12"/>
          </p:nvPr>
        </p:nvSpPr>
        <p:spPr>
          <a:xfrm>
            <a:off x="8915400" y="6364069"/>
            <a:ext cx="2844800" cy="365125"/>
          </a:xfrm>
        </p:spPr>
        <p:txBody>
          <a:bodyPr/>
          <a:lstStyle/>
          <a:p>
            <a:fld id="{C57DAFB5-2A79-4557-B31A-F907D242BAA4}" type="slidenum">
              <a:rPr lang="en-US" sz="1600" b="1" smtClean="0">
                <a:latin typeface="Times New Roman" panose="02020603050405020304" pitchFamily="18" charset="0"/>
                <a:cs typeface="Times New Roman" panose="02020603050405020304" pitchFamily="18" charset="0"/>
              </a:rPr>
              <a:t>8</a:t>
            </a:fld>
            <a:endParaRPr lang="en-US" sz="1600" b="1">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B8225E8-53D1-56F3-B854-D561DC87543D}"/>
              </a:ext>
            </a:extLst>
          </p:cNvPr>
          <p:cNvSpPr txBox="1"/>
          <p:nvPr/>
        </p:nvSpPr>
        <p:spPr>
          <a:xfrm>
            <a:off x="349250" y="1304217"/>
            <a:ext cx="4635949"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2.2 </a:t>
            </a:r>
            <a:r>
              <a:rPr lang="vi-VN" sz="2400" b="1">
                <a:latin typeface="Times New Roman" panose="02020603050405020304" pitchFamily="18" charset="0"/>
                <a:cs typeface="Times New Roman" panose="02020603050405020304" pitchFamily="18" charset="0"/>
              </a:rPr>
              <a:t>Sơ</a:t>
            </a:r>
            <a:r>
              <a:rPr lang="en-US" sz="2400" b="1">
                <a:latin typeface="Times New Roman" panose="02020603050405020304" pitchFamily="18" charset="0"/>
                <a:cs typeface="Times New Roman" panose="02020603050405020304" pitchFamily="18" charset="0"/>
              </a:rPr>
              <a:t> đồ khối thiết bị GATEWAY</a:t>
            </a:r>
            <a:endParaRPr lang="en-US" sz="2200" b="1" dirty="0">
              <a:latin typeface="Times New Roman" panose="02020603050405020304" pitchFamily="18" charset="0"/>
              <a:cs typeface="Times New Roman" panose="02020603050405020304" pitchFamily="18" charset="0"/>
            </a:endParaRPr>
          </a:p>
        </p:txBody>
      </p:sp>
      <p:sp>
        <p:nvSpPr>
          <p:cNvPr id="7" name="Hộp Văn bản 6">
            <a:extLst>
              <a:ext uri="{FF2B5EF4-FFF2-40B4-BE49-F238E27FC236}">
                <a16:creationId xmlns:a16="http://schemas.microsoft.com/office/drawing/2014/main" id="{E51B4EDC-2143-432F-ADE1-EB95485C66E3}"/>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309374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94495D6-E14E-129D-6E62-97703723CC02}"/>
            </a:ext>
          </a:extLst>
        </p:cNvPr>
        <p:cNvGrpSpPr/>
        <p:nvPr/>
      </p:nvGrpSpPr>
      <p:grpSpPr>
        <a:xfrm>
          <a:off x="0" y="0"/>
          <a:ext cx="0" cy="0"/>
          <a:chOff x="0" y="0"/>
          <a:chExt cx="0" cy="0"/>
        </a:xfrm>
      </p:grpSpPr>
      <p:pic>
        <p:nvPicPr>
          <p:cNvPr id="2" name="Picture 1" descr="A diagram of different colored squares&#10;&#10;Description automatically generated">
            <a:extLst>
              <a:ext uri="{FF2B5EF4-FFF2-40B4-BE49-F238E27FC236}">
                <a16:creationId xmlns:a16="http://schemas.microsoft.com/office/drawing/2014/main" id="{3D9A8448-EF8E-CFA8-2E18-26FF5960572F}"/>
              </a:ext>
            </a:extLst>
          </p:cNvPr>
          <p:cNvPicPr>
            <a:picLocks noChangeAspect="1"/>
          </p:cNvPicPr>
          <p:nvPr/>
        </p:nvPicPr>
        <p:blipFill>
          <a:blip r:embed="rId4"/>
          <a:stretch>
            <a:fillRect/>
          </a:stretch>
        </p:blipFill>
        <p:spPr>
          <a:xfrm>
            <a:off x="2667000" y="2057400"/>
            <a:ext cx="6858000" cy="4074695"/>
          </a:xfrm>
          <a:prstGeom prst="rect">
            <a:avLst/>
          </a:prstGeom>
        </p:spPr>
      </p:pic>
      <p:sp>
        <p:nvSpPr>
          <p:cNvPr id="4" name="Slide Number Placeholder 4">
            <a:extLst>
              <a:ext uri="{FF2B5EF4-FFF2-40B4-BE49-F238E27FC236}">
                <a16:creationId xmlns:a16="http://schemas.microsoft.com/office/drawing/2014/main" id="{5BE7F19A-20B5-B43E-E80F-8A9A316B509D}"/>
              </a:ext>
            </a:extLst>
          </p:cNvPr>
          <p:cNvSpPr txBox="1">
            <a:spLocks/>
          </p:cNvSpPr>
          <p:nvPr/>
        </p:nvSpPr>
        <p:spPr>
          <a:xfrm>
            <a:off x="8915400" y="6400800"/>
            <a:ext cx="28448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7DAFB5-2A79-4557-B31A-F907D242BAA4}" type="slidenum">
              <a:rPr lang="en-US" sz="1600" b="1" smtClean="0">
                <a:latin typeface="Times New Roman" panose="02020603050405020304" pitchFamily="18" charset="0"/>
                <a:cs typeface="Times New Roman" panose="02020603050405020304" pitchFamily="18" charset="0"/>
              </a:rPr>
              <a:pPr/>
              <a:t>9</a:t>
            </a:fld>
            <a:endParaRPr lang="en-US" sz="1600" b="1">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913038B-9BF8-64F4-F78E-1B0FF18E4C9C}"/>
              </a:ext>
            </a:extLst>
          </p:cNvPr>
          <p:cNvSpPr txBox="1"/>
          <p:nvPr/>
        </p:nvSpPr>
        <p:spPr>
          <a:xfrm>
            <a:off x="349250" y="1304217"/>
            <a:ext cx="3985386" cy="461665"/>
          </a:xfrm>
          <a:prstGeom prst="rect">
            <a:avLst/>
          </a:prstGeom>
          <a:noFill/>
        </p:spPr>
        <p:txBody>
          <a:bodyPr wrap="none" rtlCol="0">
            <a:spAutoFit/>
          </a:bodyPr>
          <a:lstStyle/>
          <a:p>
            <a:r>
              <a:rPr lang="en-US" sz="2200" b="1">
                <a:latin typeface="Times New Roman" panose="02020603050405020304" pitchFamily="18" charset="0"/>
                <a:cs typeface="Times New Roman" panose="02020603050405020304" pitchFamily="18" charset="0"/>
              </a:rPr>
              <a:t>2.3 </a:t>
            </a:r>
            <a:r>
              <a:rPr lang="vi-VN" sz="2400" b="1">
                <a:latin typeface="Times New Roman" panose="02020603050405020304" pitchFamily="18" charset="0"/>
                <a:cs typeface="Times New Roman" panose="02020603050405020304" pitchFamily="18" charset="0"/>
              </a:rPr>
              <a:t>Sơ</a:t>
            </a:r>
            <a:r>
              <a:rPr lang="en-US" sz="2400" b="1">
                <a:latin typeface="Times New Roman" panose="02020603050405020304" pitchFamily="18" charset="0"/>
                <a:cs typeface="Times New Roman" panose="02020603050405020304" pitchFamily="18" charset="0"/>
              </a:rPr>
              <a:t> đồ khối thiết bị NODE</a:t>
            </a:r>
            <a:endParaRPr lang="en-US" sz="2200" b="1" dirty="0">
              <a:latin typeface="Times New Roman" panose="02020603050405020304" pitchFamily="18" charset="0"/>
              <a:cs typeface="Times New Roman" panose="02020603050405020304" pitchFamily="18" charset="0"/>
            </a:endParaRPr>
          </a:p>
        </p:txBody>
      </p:sp>
      <p:sp>
        <p:nvSpPr>
          <p:cNvPr id="7" name="Hộp Văn bản 6">
            <a:extLst>
              <a:ext uri="{FF2B5EF4-FFF2-40B4-BE49-F238E27FC236}">
                <a16:creationId xmlns:a16="http://schemas.microsoft.com/office/drawing/2014/main" id="{D936D049-7252-45BC-DF9A-F801F715F6EE}"/>
              </a:ext>
            </a:extLst>
          </p:cNvPr>
          <p:cNvSpPr txBox="1"/>
          <p:nvPr/>
        </p:nvSpPr>
        <p:spPr>
          <a:xfrm>
            <a:off x="1967947" y="295251"/>
            <a:ext cx="8256106" cy="646331"/>
          </a:xfrm>
          <a:prstGeom prst="rect">
            <a:avLst/>
          </a:prstGeom>
          <a:noFill/>
        </p:spPr>
        <p:txBody>
          <a:bodyPr wrap="none" rtlCol="0">
            <a:spAutoFit/>
          </a:bodyPr>
          <a:lstStyle/>
          <a:p>
            <a:r>
              <a:rPr lang="en-US" sz="3600" b="1">
                <a:solidFill>
                  <a:schemeClr val="bg1"/>
                </a:solidFill>
                <a:latin typeface="Times New Roman" panose="02020603050405020304" pitchFamily="18" charset="0"/>
                <a:cs typeface="Times New Roman" panose="02020603050405020304" pitchFamily="18" charset="0"/>
              </a:rPr>
              <a:t>THIẾT KẾ VÀ THI CÔNG HỆ THỐNG</a:t>
            </a:r>
          </a:p>
        </p:txBody>
      </p:sp>
    </p:spTree>
    <p:extLst>
      <p:ext uri="{BB962C8B-B14F-4D97-AF65-F5344CB8AC3E}">
        <p14:creationId xmlns:p14="http://schemas.microsoft.com/office/powerpoint/2010/main" val="934195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3450</TotalTime>
  <Words>3669</Words>
  <Application>Microsoft Office PowerPoint</Application>
  <PresentationFormat>Widescreen</PresentationFormat>
  <Paragraphs>408</Paragraphs>
  <Slides>45</Slides>
  <Notes>44</Notes>
  <HiddenSlides>7</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Aptos</vt:lpstr>
      <vt:lpstr>Arial</vt:lpstr>
      <vt:lpstr>Calibri</vt:lpstr>
      <vt:lpstr>Lato</vt:lpstr>
      <vt:lpstr>Menlo</vt:lpstr>
      <vt:lpstr>Roboto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Pham Duy Anh</dc:creator>
  <cp:lastModifiedBy>NGUYỄN NGỌC THẮNG</cp:lastModifiedBy>
  <cp:revision>148</cp:revision>
  <dcterms:created xsi:type="dcterms:W3CDTF">2017-10-17T01:43:35Z</dcterms:created>
  <dcterms:modified xsi:type="dcterms:W3CDTF">2025-01-18T04:03:13Z</dcterms:modified>
</cp:coreProperties>
</file>